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8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a3kBuYk1qtlv1ul/s8dMeQ==" hashData="cJQbNItJK5uAdZ2SeZAN0Y2aq9o="/>
  <p:extLst>
    <p:ext uri="{521415D9-36F7-43E2-AB2F-B90AF26B5E84}">
      <p14:sectionLst xmlns:p14="http://schemas.microsoft.com/office/powerpoint/2010/main">
        <p14:section name="GimmeGimme" id="{33D64950-F882-4C6C-AEE3-425AE06ABE03}">
          <p14:sldIdLst>
            <p14:sldId id="259"/>
            <p14:sldId id="257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88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005" autoAdjust="0"/>
  </p:normalViewPr>
  <p:slideViewPr>
    <p:cSldViewPr>
      <p:cViewPr>
        <p:scale>
          <a:sx n="100" d="100"/>
          <a:sy n="100" d="100"/>
        </p:scale>
        <p:origin x="-1308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1\Staff\akilker\non-work\Dee\GimmeGimme\Data\Surveys%20with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1\Staff\akilker\non-work\Dee\GimmeGimme\Data\Surveys%20with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Sheet10!$B$4</c:f>
              <c:strCache>
                <c:ptCount val="1"/>
                <c:pt idx="0">
                  <c:v>N/A</c:v>
                </c:pt>
              </c:strCache>
            </c:strRef>
          </c:tx>
          <c:dPt>
            <c:idx val="8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8762521872265966"/>
                  <c:y val="0.17151634326558765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Authenticity
22%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b="1"/>
                      <a:t>Color
3%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8213295777209501E-2"/>
                  <c:y val="-0.20199371389782111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Condition
44%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0.18193077427821522"/>
                  <c:y val="1.3892943993450356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chemeClr val="bg1"/>
                        </a:solidFill>
                      </a:rPr>
                      <a:t>Price
15%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delete val="1"/>
            </c:dLbl>
            <c:dLbl>
              <c:idx val="6"/>
              <c:layout>
                <c:manualLayout>
                  <c:x val="0.14149041265675125"/>
                  <c:y val="0.15764769874633408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Style
12%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2180118110236222E-2"/>
                  <c:y val="2.4135843845446443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1" dirty="0"/>
                      <a:t>Vintage
2%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Sheet10!$A$5:$A$14</c:f>
              <c:strCache>
                <c:ptCount val="9"/>
                <c:pt idx="0">
                  <c:v>authenticity</c:v>
                </c:pt>
                <c:pt idx="1">
                  <c:v>color</c:v>
                </c:pt>
                <c:pt idx="2">
                  <c:v>condition</c:v>
                </c:pt>
                <c:pt idx="3">
                  <c:v>location</c:v>
                </c:pt>
                <c:pt idx="4">
                  <c:v>price</c:v>
                </c:pt>
                <c:pt idx="5">
                  <c:v>reputation</c:v>
                </c:pt>
                <c:pt idx="6">
                  <c:v>style</c:v>
                </c:pt>
                <c:pt idx="7">
                  <c:v>vintage</c:v>
                </c:pt>
                <c:pt idx="8">
                  <c:v>customerservice</c:v>
                </c:pt>
              </c:strCache>
            </c:strRef>
          </c:cat>
          <c:val>
            <c:numRef>
              <c:f>Sheet10!$D$5:$D$13</c:f>
              <c:numCache>
                <c:formatCode>General</c:formatCode>
                <c:ptCount val="9"/>
                <c:pt idx="0">
                  <c:v>9</c:v>
                </c:pt>
                <c:pt idx="1">
                  <c:v>1</c:v>
                </c:pt>
                <c:pt idx="2">
                  <c:v>18</c:v>
                </c:pt>
                <c:pt idx="4">
                  <c:v>6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Sheet10!$C$4</c:f>
              <c:strCache>
                <c:ptCount val="1"/>
                <c:pt idx="0">
                  <c:v>No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tx2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0.19171907080890696"/>
                  <c:y val="0.10645974183333268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150" b="1" dirty="0">
                        <a:solidFill>
                          <a:schemeClr val="bg1"/>
                        </a:solidFill>
                      </a:rPr>
                      <a:t>Authenticity
35%</a:t>
                    </a:r>
                    <a:endParaRPr lang="en-US" sz="115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0.15654441992843318"/>
                  <c:y val="-0.22028518756666951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Condition
41%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0.16573932595610111"/>
                  <c:y val="0.1449243823661685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Price
24%</a:t>
                    </a:r>
                    <a:endParaRPr lang="en-US" sz="120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Sheet10!$A$5:$A$13</c:f>
              <c:strCache>
                <c:ptCount val="9"/>
                <c:pt idx="0">
                  <c:v>authenticity</c:v>
                </c:pt>
                <c:pt idx="1">
                  <c:v>color</c:v>
                </c:pt>
                <c:pt idx="2">
                  <c:v>condition</c:v>
                </c:pt>
                <c:pt idx="3">
                  <c:v>location</c:v>
                </c:pt>
                <c:pt idx="4">
                  <c:v>price</c:v>
                </c:pt>
                <c:pt idx="5">
                  <c:v>reputation</c:v>
                </c:pt>
                <c:pt idx="6">
                  <c:v>style</c:v>
                </c:pt>
                <c:pt idx="7">
                  <c:v>vintage</c:v>
                </c:pt>
                <c:pt idx="8">
                  <c:v>customerservice</c:v>
                </c:pt>
              </c:strCache>
            </c:strRef>
          </c:cat>
          <c:val>
            <c:numRef>
              <c:f>Sheet10!$C$5:$C$13</c:f>
              <c:numCache>
                <c:formatCode>General</c:formatCode>
                <c:ptCount val="9"/>
                <c:pt idx="0">
                  <c:v>6</c:v>
                </c:pt>
                <c:pt idx="2">
                  <c:v>7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Sheet10!$C$4</c:f>
              <c:strCache>
                <c:ptCount val="1"/>
                <c:pt idx="0">
                  <c:v>No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Sheet10!$A$5:$A$13</c:f>
              <c:strCache>
                <c:ptCount val="9"/>
                <c:pt idx="0">
                  <c:v>authenticity</c:v>
                </c:pt>
                <c:pt idx="1">
                  <c:v>color</c:v>
                </c:pt>
                <c:pt idx="2">
                  <c:v>condition</c:v>
                </c:pt>
                <c:pt idx="3">
                  <c:v>location</c:v>
                </c:pt>
                <c:pt idx="4">
                  <c:v>price</c:v>
                </c:pt>
                <c:pt idx="5">
                  <c:v>reputation</c:v>
                </c:pt>
                <c:pt idx="6">
                  <c:v>style</c:v>
                </c:pt>
                <c:pt idx="7">
                  <c:v>vintage</c:v>
                </c:pt>
                <c:pt idx="8">
                  <c:v>customerservice</c:v>
                </c:pt>
              </c:strCache>
            </c:strRef>
          </c:cat>
          <c:val>
            <c:numRef>
              <c:f>Sheet10!$C$5:$C$13</c:f>
              <c:numCache>
                <c:formatCode>General</c:formatCode>
                <c:ptCount val="9"/>
                <c:pt idx="0">
                  <c:v>6</c:v>
                </c:pt>
                <c:pt idx="2">
                  <c:v>7</c:v>
                </c:pt>
                <c:pt idx="4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Sheet10!$D$4</c:f>
              <c:strCache>
                <c:ptCount val="1"/>
                <c:pt idx="0">
                  <c:v>Yes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Sheet10!$A$5:$A$13</c:f>
              <c:strCache>
                <c:ptCount val="9"/>
                <c:pt idx="0">
                  <c:v>authenticity</c:v>
                </c:pt>
                <c:pt idx="1">
                  <c:v>color</c:v>
                </c:pt>
                <c:pt idx="2">
                  <c:v>condition</c:v>
                </c:pt>
                <c:pt idx="3">
                  <c:v>location</c:v>
                </c:pt>
                <c:pt idx="4">
                  <c:v>price</c:v>
                </c:pt>
                <c:pt idx="5">
                  <c:v>reputation</c:v>
                </c:pt>
                <c:pt idx="6">
                  <c:v>style</c:v>
                </c:pt>
                <c:pt idx="7">
                  <c:v>vintage</c:v>
                </c:pt>
                <c:pt idx="8">
                  <c:v>customerservice</c:v>
                </c:pt>
              </c:strCache>
            </c:strRef>
          </c:cat>
          <c:val>
            <c:numRef>
              <c:f>Sheet10!$C$5:$C$13</c:f>
              <c:numCache>
                <c:formatCode>General</c:formatCode>
                <c:ptCount val="9"/>
                <c:pt idx="0">
                  <c:v>6</c:v>
                </c:pt>
                <c:pt idx="2">
                  <c:v>7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31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V="1">
            <a:off x="3234690" y="3421380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\\data1\Staff\akilker\non-work\Dee\GimmeGimme\gimmeLogo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3352800" y="35814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95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0EF69-6920-4128-AE8C-96D7C0F79A28}" type="datetimeFigureOut">
              <a:rPr lang="en-US" smtClean="0"/>
              <a:t>6/29/2011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137B8-9477-4991-9227-46688FA13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3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13" Type="http://schemas.openxmlformats.org/officeDocument/2006/relationships/image" Target="../media/image42.png"/><Relationship Id="rId3" Type="http://schemas.openxmlformats.org/officeDocument/2006/relationships/image" Target="../media/image33.gif"/><Relationship Id="rId7" Type="http://schemas.openxmlformats.org/officeDocument/2006/relationships/image" Target="../media/image36.gif"/><Relationship Id="rId12" Type="http://schemas.openxmlformats.org/officeDocument/2006/relationships/image" Target="../media/image41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5" Type="http://schemas.openxmlformats.org/officeDocument/2006/relationships/image" Target="../media/image1.jpeg"/><Relationship Id="rId10" Type="http://schemas.openxmlformats.org/officeDocument/2006/relationships/image" Target="../media/image39.png"/><Relationship Id="rId4" Type="http://schemas.openxmlformats.org/officeDocument/2006/relationships/image" Target="../media/image34.gif"/><Relationship Id="rId9" Type="http://schemas.openxmlformats.org/officeDocument/2006/relationships/image" Target="../media/image38.png"/><Relationship Id="rId1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png"/><Relationship Id="rId3" Type="http://schemas.openxmlformats.org/officeDocument/2006/relationships/image" Target="../media/image1.jpeg"/><Relationship Id="rId7" Type="http://schemas.openxmlformats.org/officeDocument/2006/relationships/image" Target="../media/image47.jpeg"/><Relationship Id="rId12" Type="http://schemas.openxmlformats.org/officeDocument/2006/relationships/image" Target="../media/image52.png"/><Relationship Id="rId2" Type="http://schemas.openxmlformats.org/officeDocument/2006/relationships/image" Target="../media/image6.jpe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5" Type="http://schemas.openxmlformats.org/officeDocument/2006/relationships/image" Target="../media/image55.jpeg"/><Relationship Id="rId10" Type="http://schemas.openxmlformats.org/officeDocument/2006/relationships/image" Target="../media/image50.jpeg"/><Relationship Id="rId4" Type="http://schemas.openxmlformats.org/officeDocument/2006/relationships/image" Target="../media/image44.png"/><Relationship Id="rId9" Type="http://schemas.openxmlformats.org/officeDocument/2006/relationships/image" Target="../media/image49.jpeg"/><Relationship Id="rId1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image" Target="../media/image1.jpeg"/><Relationship Id="rId7" Type="http://schemas.openxmlformats.org/officeDocument/2006/relationships/image" Target="../media/image57.png"/><Relationship Id="rId12" Type="http://schemas.openxmlformats.org/officeDocument/2006/relationships/image" Target="../media/image6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61.png"/><Relationship Id="rId5" Type="http://schemas.openxmlformats.org/officeDocument/2006/relationships/image" Target="../media/image45.png"/><Relationship Id="rId15" Type="http://schemas.openxmlformats.org/officeDocument/2006/relationships/image" Target="../media/image65.jpeg"/><Relationship Id="rId10" Type="http://schemas.openxmlformats.org/officeDocument/2006/relationships/image" Target="../media/image60.jpeg"/><Relationship Id="rId4" Type="http://schemas.openxmlformats.org/officeDocument/2006/relationships/image" Target="../media/image44.pn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1.jpeg"/><Relationship Id="rId7" Type="http://schemas.openxmlformats.org/officeDocument/2006/relationships/image" Target="../media/image6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.jpeg"/><Relationship Id="rId7" Type="http://schemas.openxmlformats.org/officeDocument/2006/relationships/image" Target="../media/image71.jpeg"/><Relationship Id="rId12" Type="http://schemas.openxmlformats.org/officeDocument/2006/relationships/image" Target="../media/image7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1.jpeg"/><Relationship Id="rId9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png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1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2.png"/><Relationship Id="rId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1.jpeg"/><Relationship Id="rId7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1.jpeg"/><Relationship Id="rId7" Type="http://schemas.openxmlformats.org/officeDocument/2006/relationships/image" Target="../media/image10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data1\Staff\akilker\non-work\Dee\GimmeGimme\Collage\DA3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6811" y="-1341988"/>
            <a:ext cx="1790080" cy="2464900"/>
          </a:xfrm>
          <a:prstGeom prst="rect">
            <a:avLst/>
          </a:prstGeom>
          <a:noFill/>
          <a:ln w="1905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\\data1\Staff\akilker\non-work\Dee\GimmeGimme\Collage\DA7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5292" y="-1341988"/>
            <a:ext cx="1752368" cy="2483950"/>
          </a:xfrm>
          <a:prstGeom prst="rect">
            <a:avLst/>
          </a:prstGeom>
          <a:noFill/>
          <a:ln w="1905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\\data1\Staff\akilker\non-work\Dee\GimmeGimme\Collage\DA4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62"/>
          <a:stretch/>
        </p:blipFill>
        <p:spPr bwMode="auto">
          <a:xfrm>
            <a:off x="7022813" y="-1354034"/>
            <a:ext cx="1744078" cy="2495995"/>
          </a:xfrm>
          <a:prstGeom prst="rect">
            <a:avLst/>
          </a:prstGeom>
          <a:noFill/>
          <a:ln w="1905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data1\Staff\akilker\non-work\Dee\GimmeGimme\Collage\DA33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2455" y="-1322938"/>
            <a:ext cx="1790080" cy="2464900"/>
          </a:xfrm>
          <a:prstGeom prst="rect">
            <a:avLst/>
          </a:prstGeom>
          <a:noFill/>
          <a:ln w="1905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 rot="5400000">
            <a:off x="6133773" y="1028373"/>
            <a:ext cx="2667653" cy="3352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01900" y="2654756"/>
            <a:ext cx="4051300" cy="1460044"/>
            <a:chOff x="5016500" y="76201"/>
            <a:chExt cx="4051300" cy="1460044"/>
          </a:xfrm>
        </p:grpSpPr>
        <p:pic>
          <p:nvPicPr>
            <p:cNvPr id="20" name="Picture 6" descr="\\data1\Staff\akilker\non-work\Dee\GimmeGimme\Marketing_Materials\Gimme Gimme Woman Logo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16500" y="88901"/>
              <a:ext cx="990599" cy="1447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\\data1\Staff\akilker\non-work\Dee\GimmeGimme\gimmeLogo2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91200" y="76201"/>
              <a:ext cx="3276600" cy="1280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 rot="16200000">
            <a:off x="6019799" y="3733799"/>
            <a:ext cx="2895601" cy="3352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685367" y="3408142"/>
            <a:ext cx="12424256" cy="7431314"/>
            <a:chOff x="1773180" y="3309257"/>
            <a:chExt cx="12424256" cy="7431314"/>
          </a:xfrm>
        </p:grpSpPr>
        <p:sp>
          <p:nvSpPr>
            <p:cNvPr id="2" name="Rectangle 1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79520" y="6939280"/>
            <a:ext cx="2353698" cy="1569132"/>
          </a:xfrm>
          <a:prstGeom prst="rect">
            <a:avLst/>
          </a:prstGeom>
          <a:noFill/>
          <a:ln w="3810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333" y="6939280"/>
            <a:ext cx="2108200" cy="1569132"/>
          </a:xfrm>
          <a:prstGeom prst="rect">
            <a:avLst/>
          </a:prstGeom>
          <a:noFill/>
          <a:ln w="3810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4017" y="6939280"/>
            <a:ext cx="1744539" cy="1569132"/>
          </a:xfrm>
          <a:prstGeom prst="rect">
            <a:avLst/>
          </a:prstGeom>
          <a:noFill/>
          <a:ln w="3810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89680" y="6934200"/>
            <a:ext cx="2353698" cy="1569132"/>
          </a:xfrm>
          <a:prstGeom prst="rect">
            <a:avLst/>
          </a:prstGeom>
          <a:noFill/>
          <a:ln w="3810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493" y="6934201"/>
            <a:ext cx="2135518" cy="1569132"/>
          </a:xfrm>
          <a:prstGeom prst="rect">
            <a:avLst/>
          </a:prstGeom>
          <a:noFill/>
          <a:ln w="3810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6033" y="6934200"/>
            <a:ext cx="1742684" cy="1569132"/>
          </a:xfrm>
          <a:prstGeom prst="rect">
            <a:avLst/>
          </a:prstGeom>
          <a:noFill/>
          <a:ln w="3810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46851" y="6924040"/>
            <a:ext cx="2395893" cy="1597262"/>
          </a:xfrm>
          <a:prstGeom prst="rect">
            <a:avLst/>
          </a:prstGeom>
          <a:noFill/>
          <a:ln w="3810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333" y="6924488"/>
            <a:ext cx="2098674" cy="1596814"/>
          </a:xfrm>
          <a:prstGeom prst="rect">
            <a:avLst/>
          </a:prstGeom>
          <a:noFill/>
          <a:ln w="3810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2223" y="6924488"/>
            <a:ext cx="1760978" cy="1596814"/>
          </a:xfrm>
          <a:prstGeom prst="rect">
            <a:avLst/>
          </a:prstGeom>
          <a:noFill/>
          <a:ln w="3810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2590800"/>
            <a:ext cx="91440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/>
              <a:t>The </a:t>
            </a:r>
            <a:r>
              <a:rPr lang="en-US" sz="2400" b="1" dirty="0" smtClean="0">
                <a:solidFill>
                  <a:srgbClr val="EC1E5A"/>
                </a:solidFill>
              </a:rPr>
              <a:t>exclusive online boutique </a:t>
            </a:r>
            <a:r>
              <a:rPr lang="en-US" sz="2000" dirty="0" smtClean="0"/>
              <a:t>that offers </a:t>
            </a:r>
            <a:br>
              <a:rPr lang="en-US" sz="2000" dirty="0" smtClean="0"/>
            </a:br>
            <a:r>
              <a:rPr lang="en-US" sz="2400" b="1" dirty="0" smtClean="0">
                <a:solidFill>
                  <a:srgbClr val="EC1E5A"/>
                </a:solidFill>
              </a:rPr>
              <a:t>previously loved high-end designer merchandise </a:t>
            </a:r>
            <a:r>
              <a:rPr lang="en-US" sz="2800" b="1" dirty="0">
                <a:solidFill>
                  <a:srgbClr val="EC1E5A"/>
                </a:solidFill>
              </a:rPr>
              <a:t/>
            </a:r>
            <a:br>
              <a:rPr lang="en-US" sz="2800" b="1" dirty="0">
                <a:solidFill>
                  <a:srgbClr val="EC1E5A"/>
                </a:solidFill>
              </a:rPr>
            </a:br>
            <a:r>
              <a:rPr lang="en-US" sz="2000" dirty="0" smtClean="0"/>
              <a:t>at a </a:t>
            </a:r>
            <a:r>
              <a:rPr lang="en-US" sz="2400" b="1" dirty="0" smtClean="0">
                <a:solidFill>
                  <a:srgbClr val="EC1E5A"/>
                </a:solidFill>
              </a:rPr>
              <a:t>fraction of the cost!</a:t>
            </a:r>
            <a:endParaRPr lang="en-US" sz="2400" b="1" dirty="0">
              <a:solidFill>
                <a:srgbClr val="EC1E5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676400"/>
            <a:ext cx="75087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1E5A"/>
                </a:solidFill>
                <a:latin typeface="Minion Pro" pitchFamily="18" charset="0"/>
              </a:rPr>
              <a:t>m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eet your GimmeGimme marketing team</a:t>
            </a:r>
            <a:endParaRPr lang="en-US" dirty="0" smtClean="0"/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>
                <a:latin typeface="+mj-lt"/>
                <a:ea typeface="新細明體" charset="-120"/>
                <a:cs typeface="Arial" charset="0"/>
              </a:rPr>
              <a:t>Derrain Anthony </a:t>
            </a:r>
            <a:r>
              <a:rPr lang="en-US" altLang="zh-TW" dirty="0">
                <a:latin typeface="+mj-lt"/>
                <a:ea typeface="新細明體" charset="-120"/>
                <a:cs typeface="Arial" charset="0"/>
              </a:rPr>
              <a:t>– Account Manager “The Maverick”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endParaRPr lang="en-US" altLang="zh-TW" sz="100" dirty="0">
              <a:latin typeface="+mj-lt"/>
              <a:ea typeface="新細明體" charset="-120"/>
              <a:cs typeface="Arial" charset="0"/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>
                <a:latin typeface="+mj-lt"/>
                <a:ea typeface="新細明體" charset="-120"/>
                <a:cs typeface="Arial" charset="0"/>
              </a:rPr>
              <a:t>Cathy Chao </a:t>
            </a:r>
            <a:r>
              <a:rPr lang="en-US" altLang="zh-TW" dirty="0">
                <a:latin typeface="+mj-lt"/>
                <a:ea typeface="新細明體" charset="-120"/>
                <a:cs typeface="Arial" charset="0"/>
              </a:rPr>
              <a:t>– Creative “The Visionary”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endParaRPr lang="en-US" altLang="zh-TW" sz="100" dirty="0">
              <a:ea typeface="新細明體" charset="-120"/>
              <a:cs typeface="Arial" charset="0"/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 err="1" smtClean="0">
                <a:latin typeface="+mj-lt"/>
                <a:ea typeface="新細明體" charset="-120"/>
                <a:cs typeface="Arial" charset="0"/>
              </a:rPr>
              <a:t>Hao</a:t>
            </a:r>
            <a:r>
              <a:rPr lang="en-US" altLang="zh-TW" b="1" dirty="0" smtClean="0">
                <a:latin typeface="+mj-lt"/>
                <a:ea typeface="新細明體" charset="-120"/>
                <a:cs typeface="Arial" charset="0"/>
              </a:rPr>
              <a:t> </a:t>
            </a:r>
            <a:r>
              <a:rPr lang="en-US" altLang="zh-TW" b="1" dirty="0" err="1">
                <a:latin typeface="+mj-lt"/>
                <a:ea typeface="新細明體" charset="-120"/>
                <a:cs typeface="Arial" charset="0"/>
              </a:rPr>
              <a:t>Quan</a:t>
            </a:r>
            <a:r>
              <a:rPr lang="en-US" altLang="zh-TW" b="1" dirty="0">
                <a:latin typeface="+mj-lt"/>
                <a:ea typeface="新細明體" charset="-120"/>
                <a:cs typeface="Arial" charset="0"/>
              </a:rPr>
              <a:t> </a:t>
            </a:r>
            <a:r>
              <a:rPr lang="en-US" altLang="zh-TW" dirty="0">
                <a:latin typeface="+mj-lt"/>
                <a:ea typeface="新細明體" charset="-120"/>
                <a:cs typeface="Arial" charset="0"/>
              </a:rPr>
              <a:t>– Media Planner  </a:t>
            </a:r>
            <a:r>
              <a:rPr lang="en-US" altLang="zh-TW" dirty="0" smtClean="0">
                <a:latin typeface="+mj-lt"/>
                <a:ea typeface="新細明體" charset="-120"/>
                <a:cs typeface="Arial" charset="0"/>
              </a:rPr>
              <a:t>“</a:t>
            </a:r>
            <a:r>
              <a:rPr lang="en-US" altLang="zh-TW" dirty="0">
                <a:latin typeface="+mj-lt"/>
                <a:ea typeface="新細明體" charset="-120"/>
                <a:cs typeface="Arial" charset="0"/>
              </a:rPr>
              <a:t>The Dreamer”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endParaRPr lang="en-US" altLang="zh-TW" sz="100" dirty="0">
              <a:ea typeface="新細明體" charset="-120"/>
              <a:cs typeface="Arial" charset="0"/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US" altLang="zh-TW" b="1" dirty="0" smtClean="0">
                <a:latin typeface="+mj-lt"/>
                <a:ea typeface="新細明體" charset="-120"/>
                <a:cs typeface="Arial" charset="0"/>
              </a:rPr>
              <a:t>Mimi </a:t>
            </a:r>
            <a:r>
              <a:rPr lang="en-US" altLang="zh-TW" b="1" dirty="0" err="1" smtClean="0">
                <a:latin typeface="+mj-lt"/>
                <a:ea typeface="新細明體" charset="-120"/>
                <a:cs typeface="Arial" charset="0"/>
              </a:rPr>
              <a:t>Staveley</a:t>
            </a:r>
            <a:r>
              <a:rPr lang="en-US" altLang="zh-TW" b="1" dirty="0" smtClean="0">
                <a:latin typeface="+mj-lt"/>
                <a:ea typeface="新細明體" charset="-120"/>
                <a:cs typeface="Arial" charset="0"/>
              </a:rPr>
              <a:t> </a:t>
            </a:r>
            <a:r>
              <a:rPr lang="en-US" altLang="zh-TW" dirty="0" smtClean="0">
                <a:latin typeface="+mj-lt"/>
                <a:ea typeface="新細明體" charset="-120"/>
                <a:cs typeface="Arial" charset="0"/>
              </a:rPr>
              <a:t>– </a:t>
            </a:r>
            <a:r>
              <a:rPr lang="en-US" altLang="zh-TW" dirty="0">
                <a:latin typeface="+mj-lt"/>
                <a:ea typeface="新細明體" charset="-120"/>
                <a:cs typeface="Arial" charset="0"/>
              </a:rPr>
              <a:t>Public Relations </a:t>
            </a:r>
            <a:r>
              <a:rPr lang="en-US" altLang="zh-TW" dirty="0" smtClean="0">
                <a:latin typeface="+mj-lt"/>
                <a:ea typeface="新細明體" charset="-120"/>
                <a:cs typeface="Arial" charset="0"/>
              </a:rPr>
              <a:t>“</a:t>
            </a:r>
            <a:r>
              <a:rPr lang="en-US" altLang="zh-TW" dirty="0">
                <a:latin typeface="+mj-lt"/>
                <a:ea typeface="新細明體" charset="-120"/>
                <a:cs typeface="Arial" charset="0"/>
              </a:rPr>
              <a:t>The Enforcer”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\\data1\Staff\akilker\non-work\Dee\GimmeGimme\Collage\DA34.jpg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520" y="6934200"/>
            <a:ext cx="2353698" cy="1569132"/>
          </a:xfrm>
          <a:prstGeom prst="rect">
            <a:avLst/>
          </a:prstGeom>
          <a:noFill/>
          <a:ln w="3810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ata1\Staff\akilker\non-work\Dee\GimmeGimme\Collage\DA31.jpg"/>
          <p:cNvPicPr>
            <a:picLocks noChangeAspect="1" noChangeArrowheads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333" y="6934200"/>
            <a:ext cx="2108200" cy="1569132"/>
          </a:xfrm>
          <a:prstGeom prst="rect">
            <a:avLst/>
          </a:prstGeom>
          <a:noFill/>
          <a:ln w="3810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data1\Staff\akilker\non-work\Dee\GimmeGimme\Collage\DA32.jpg"/>
          <p:cNvPicPr>
            <a:picLocks noChangeAspect="1" noChangeArrowheads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2223" y="6934200"/>
            <a:ext cx="1736334" cy="1569132"/>
          </a:xfrm>
          <a:prstGeom prst="rect">
            <a:avLst/>
          </a:prstGeom>
          <a:noFill/>
          <a:ln w="3810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lide Number Placeholder 5"/>
          <p:cNvSpPr txBox="1">
            <a:spLocks/>
          </p:cNvSpPr>
          <p:nvPr/>
        </p:nvSpPr>
        <p:spPr>
          <a:xfrm>
            <a:off x="-28978" y="6629390"/>
            <a:ext cx="269609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1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500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27465 -0.37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1758 L -0.67205 -1.14844 " pathEditMode="fixed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2" y="-5655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2.5E-6 1.19097 " pathEditMode="relative" rAng="0" ptsTypes="AA">
                                      <p:cBhvr>
                                        <p:cTn id="29" dur="6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3.61111E-6 -0.3365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2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11111E-6 -2.96296E-6 L 1.11111E-6 -0.3365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2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94444E-6 -2.96296E-6 L 1.94444E-6 -0.33657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2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E-6 -7.40741E-7 L 5E-6 1.19815 " pathEditMode="relative" rAng="0" ptsTypes="AA">
                                      <p:cBhvr>
                                        <p:cTn id="51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90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61111E-6 -2.96296E-6 L -3.61111E-6 -0.33657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2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Motion origin="layout" path="M 1.11111E-6 -2.96296E-6 L 1.11111E-6 -0.3365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2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1.94444E-6 -2.96296E-6 L 1.94444E-6 -0.3365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2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path" presetSubtype="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Motion origin="layout" path="M -3.33333E-6 3.33333E-6 L -3.33333E-6 1.2037 " pathEditMode="relative" rAng="0" ptsTypes="AA">
                                      <p:cBhvr>
                                        <p:cTn id="73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18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animMotion origin="layout" path="M -3.61111E-6 -2.96296E-6 L -3.61111E-6 -0.33657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2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animMotion origin="layout" path="M 1.11111E-6 -2.96296E-6 L 1.11111E-6 -0.33657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2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animMotion origin="layout" path="M 1.94444E-6 -2.96296E-6 L 1.94444E-6 -0.33657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2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path" presetSubtype="0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animMotion origin="layout" path="M -1.11111E-6 2.22222E-6 L -1.11111E-6 1.19375 " pathEditMode="relative" rAng="0" ptsTypes="AA">
                                      <p:cBhvr>
                                        <p:cTn id="95" dur="6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67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12100"/>
                                  </p:stCondLst>
                                  <p:childTnLst>
                                    <p:animMotion origin="layout" path="M -3.61111E-6 -2.96296E-6 L -3.61111E-6 -0.33657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29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animMotion origin="layout" path="M 1.11111E-6 -2.96296E-6 L 1.11111E-6 -0.33657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29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animMotion origin="layout" path="M 1.94444E-6 -2.96296E-6 L 1.94444E-6 -0.33657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2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1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1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17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rot="10800000">
            <a:off x="-4267200" y="-4591049"/>
            <a:ext cx="12424256" cy="7431314"/>
            <a:chOff x="1773180" y="3309257"/>
            <a:chExt cx="12424256" cy="7431314"/>
          </a:xfrm>
        </p:grpSpPr>
        <p:sp>
          <p:nvSpPr>
            <p:cNvPr id="13" name="Rectangle 12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2263" y="1828800"/>
            <a:ext cx="2233179" cy="45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85800" y="1828800"/>
            <a:ext cx="5486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1E5A"/>
                </a:solidFill>
                <a:latin typeface="Minion Pro" pitchFamily="18" charset="0"/>
              </a:rPr>
              <a:t>w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ho are GimmeGimme customers?</a:t>
            </a:r>
            <a:endParaRPr lang="en-US" sz="2800" dirty="0"/>
          </a:p>
          <a:p>
            <a:pPr marL="347663" lvl="1" indent="-2317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EC1E5A"/>
                </a:solidFill>
              </a:rPr>
              <a:t>Women </a:t>
            </a:r>
            <a:r>
              <a:rPr lang="en-US" dirty="0"/>
              <a:t>between the </a:t>
            </a:r>
            <a:r>
              <a:rPr lang="en-US" dirty="0">
                <a:solidFill>
                  <a:srgbClr val="EC1E5A"/>
                </a:solidFill>
              </a:rPr>
              <a:t>ages of 25 and 45 </a:t>
            </a:r>
            <a:r>
              <a:rPr lang="en-US" dirty="0"/>
              <a:t>(with a 5-year margin either way</a:t>
            </a:r>
            <a:r>
              <a:rPr lang="en-US" dirty="0" smtClean="0"/>
              <a:t>)</a:t>
            </a:r>
          </a:p>
          <a:p>
            <a:pPr marL="347663" lvl="1" indent="-2317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Live </a:t>
            </a:r>
            <a:r>
              <a:rPr lang="en-US" dirty="0"/>
              <a:t>in </a:t>
            </a:r>
            <a:r>
              <a:rPr lang="en-US" dirty="0">
                <a:solidFill>
                  <a:srgbClr val="EC1E5A"/>
                </a:solidFill>
              </a:rPr>
              <a:t>New York City </a:t>
            </a:r>
            <a:r>
              <a:rPr lang="en-US" dirty="0"/>
              <a:t>(particularly Brooklyn</a:t>
            </a:r>
            <a:r>
              <a:rPr lang="en-US" dirty="0" smtClean="0"/>
              <a:t>)</a:t>
            </a:r>
            <a:endParaRPr lang="en-US" dirty="0"/>
          </a:p>
          <a:p>
            <a:pPr marL="347663" lvl="1" indent="-2317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Household </a:t>
            </a:r>
            <a:r>
              <a:rPr lang="en-US" dirty="0">
                <a:solidFill>
                  <a:srgbClr val="EC1E5A"/>
                </a:solidFill>
              </a:rPr>
              <a:t>Income between $50,000 and $100,000 </a:t>
            </a:r>
            <a:r>
              <a:rPr lang="en-US" dirty="0" smtClean="0"/>
              <a:t>annually</a:t>
            </a:r>
            <a:endParaRPr lang="en-US" dirty="0"/>
          </a:p>
          <a:p>
            <a:pPr marL="347663" lvl="1" indent="-2317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EC1E5A"/>
                </a:solidFill>
              </a:rPr>
              <a:t>Love high-end designer labels </a:t>
            </a:r>
            <a:r>
              <a:rPr lang="en-US" dirty="0"/>
              <a:t>that are sold independently or at luxury retail stores (such as Neiman Marcus, Saks Fifth Avenue and Bergdorf Goodman, </a:t>
            </a:r>
            <a:r>
              <a:rPr lang="en-US" dirty="0" err="1"/>
              <a:t>etc</a:t>
            </a:r>
            <a:r>
              <a:rPr lang="en-US" dirty="0" smtClean="0"/>
              <a:t>)</a:t>
            </a:r>
            <a:endParaRPr lang="en-US" dirty="0"/>
          </a:p>
          <a:p>
            <a:pPr marL="347663" lvl="1" indent="-2317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Love collecting </a:t>
            </a:r>
            <a:r>
              <a:rPr lang="en-US" dirty="0">
                <a:solidFill>
                  <a:srgbClr val="EC1E5A"/>
                </a:solidFill>
              </a:rPr>
              <a:t>special edition and seasonal designer </a:t>
            </a:r>
            <a:r>
              <a:rPr lang="en-US" dirty="0" smtClean="0">
                <a:solidFill>
                  <a:srgbClr val="EC1E5A"/>
                </a:solidFill>
              </a:rPr>
              <a:t>items</a:t>
            </a:r>
            <a:endParaRPr lang="en-US" dirty="0">
              <a:solidFill>
                <a:srgbClr val="EC1E5A"/>
              </a:solidFill>
            </a:endParaRPr>
          </a:p>
          <a:p>
            <a:pPr marL="347663" lvl="1" indent="-2317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“</a:t>
            </a:r>
            <a:r>
              <a:rPr lang="en-US" i="1" dirty="0"/>
              <a:t>Treasure hunters</a:t>
            </a:r>
            <a:r>
              <a:rPr lang="en-US" dirty="0"/>
              <a:t>”, looking for the </a:t>
            </a:r>
            <a:r>
              <a:rPr lang="en-US" dirty="0">
                <a:solidFill>
                  <a:srgbClr val="EC1E5A"/>
                </a:solidFill>
              </a:rPr>
              <a:t>best deal on the labels they love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800" y="1828800"/>
            <a:ext cx="81296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1E5A"/>
                </a:solidFill>
                <a:latin typeface="Minion Pro" pitchFamily="18" charset="0"/>
              </a:rPr>
              <a:t>w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ho are GimmeGimme cosigners?</a:t>
            </a:r>
            <a:endParaRPr lang="en-US" sz="2800" dirty="0"/>
          </a:p>
          <a:p>
            <a:pPr marL="347663" lvl="1" indent="-2317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EC1E5A"/>
                </a:solidFill>
              </a:rPr>
              <a:t>Women </a:t>
            </a:r>
            <a:r>
              <a:rPr lang="en-US" dirty="0"/>
              <a:t>between the </a:t>
            </a:r>
            <a:r>
              <a:rPr lang="en-US" dirty="0">
                <a:solidFill>
                  <a:srgbClr val="EC1E5A"/>
                </a:solidFill>
              </a:rPr>
              <a:t>ages of 25 and 45 </a:t>
            </a:r>
            <a:r>
              <a:rPr lang="en-US" dirty="0"/>
              <a:t>(with a 5-year margin either way</a:t>
            </a:r>
            <a:r>
              <a:rPr lang="en-US" dirty="0" smtClean="0"/>
              <a:t>)</a:t>
            </a:r>
          </a:p>
          <a:p>
            <a:pPr marL="347663" lvl="1" indent="-2317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Live </a:t>
            </a:r>
            <a:r>
              <a:rPr lang="en-US" dirty="0"/>
              <a:t>in </a:t>
            </a:r>
            <a:r>
              <a:rPr lang="en-US" dirty="0">
                <a:solidFill>
                  <a:srgbClr val="EC1E5A"/>
                </a:solidFill>
              </a:rPr>
              <a:t>New York City </a:t>
            </a:r>
            <a:r>
              <a:rPr lang="en-US" dirty="0"/>
              <a:t>(particularly Brooklyn</a:t>
            </a:r>
            <a:r>
              <a:rPr lang="en-US" dirty="0" smtClean="0"/>
              <a:t>)</a:t>
            </a:r>
            <a:endParaRPr lang="en-US" dirty="0"/>
          </a:p>
          <a:p>
            <a:pPr marL="347663" lvl="1" indent="-2317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Household </a:t>
            </a:r>
            <a:r>
              <a:rPr lang="en-US" dirty="0">
                <a:solidFill>
                  <a:srgbClr val="EC1E5A"/>
                </a:solidFill>
              </a:rPr>
              <a:t>Income between $50,000 and $100,000 </a:t>
            </a:r>
            <a:r>
              <a:rPr lang="en-US" dirty="0" smtClean="0"/>
              <a:t>annually</a:t>
            </a:r>
            <a:endParaRPr lang="en-US" dirty="0"/>
          </a:p>
          <a:p>
            <a:pPr marL="347663" lvl="1" indent="-2317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EC1E5A"/>
                </a:solidFill>
              </a:rPr>
              <a:t>Love high-end designer labels </a:t>
            </a:r>
            <a:r>
              <a:rPr lang="en-US" dirty="0"/>
              <a:t>that are sold independently or at luxury retail stores (such as Neiman Marcus, Saks Fifth Avenue and Bergdorf Goodman, </a:t>
            </a:r>
            <a:r>
              <a:rPr lang="en-US" dirty="0" err="1"/>
              <a:t>etc</a:t>
            </a:r>
            <a:r>
              <a:rPr lang="en-US" dirty="0" smtClean="0"/>
              <a:t>)</a:t>
            </a:r>
            <a:endParaRPr lang="en-US" dirty="0"/>
          </a:p>
          <a:p>
            <a:pPr marL="347663" lvl="1" indent="-2317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EC1E5A"/>
                </a:solidFill>
              </a:rPr>
              <a:t>Love the </a:t>
            </a:r>
            <a:r>
              <a:rPr lang="en-US" i="1" dirty="0">
                <a:solidFill>
                  <a:srgbClr val="EC1E5A"/>
                </a:solidFill>
              </a:rPr>
              <a:t>ownership </a:t>
            </a:r>
            <a:r>
              <a:rPr lang="en-US" dirty="0">
                <a:solidFill>
                  <a:srgbClr val="EC1E5A"/>
                </a:solidFill>
              </a:rPr>
              <a:t>aspect of acquiring designer labels</a:t>
            </a:r>
            <a:r>
              <a:rPr lang="en-US" dirty="0"/>
              <a:t> (which is the reason they need to sell their items, more closet space</a:t>
            </a:r>
            <a:r>
              <a:rPr lang="en-US" dirty="0" smtClean="0"/>
              <a:t>!)</a:t>
            </a:r>
            <a:endParaRPr lang="en-US" dirty="0"/>
          </a:p>
          <a:p>
            <a:pPr marL="347663" lvl="1" indent="-231775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dirty="0"/>
              <a:t>“</a:t>
            </a:r>
            <a:r>
              <a:rPr lang="en-US" i="1" dirty="0"/>
              <a:t>Treasure Keepers</a:t>
            </a:r>
            <a:r>
              <a:rPr lang="en-US" dirty="0"/>
              <a:t>”, looking for ways to </a:t>
            </a:r>
            <a:r>
              <a:rPr lang="en-US" dirty="0">
                <a:solidFill>
                  <a:srgbClr val="EC1E5A"/>
                </a:solidFill>
              </a:rPr>
              <a:t>capitalize on their current merchandise in order to acquire more recent merchandise</a:t>
            </a: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10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35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6667E-6 L 0.66927 1.147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5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\\data1\Staff\akilker\non-work\Dee\GimmeGimme\images\prada_logo_3228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77" y="2907058"/>
            <a:ext cx="1620398" cy="25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\\data1\Staff\akilker\non-work\Dee\GimmeGimme\images\salvatore_ferragamo_logo_3657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251" y="5334000"/>
            <a:ext cx="2314855" cy="48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\\data1\Staff\akilker\non-work\Dee\GimmeGimme\images\chanel_logo_239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24" y="6040000"/>
            <a:ext cx="2819400" cy="44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\\data1\Staff\akilker\non-work\Dee\GimmeGimme\images\coach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036" y="3903642"/>
            <a:ext cx="1666280" cy="4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\\data1\Staff\akilker\non-work\Dee\GimmeGimme\images\dolce_and_gabbana_logo_3296.gif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443" y="4711886"/>
            <a:ext cx="985467" cy="45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\\data1\Staff\akilker\non-work\Dee\GimmeGimme\images\gucci_logo_3304.gif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08" y="3352800"/>
            <a:ext cx="2083369" cy="4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 rot="10800000">
            <a:off x="-396524" y="2907055"/>
            <a:ext cx="1049668" cy="3609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464327" y="2907058"/>
            <a:ext cx="659873" cy="357699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0800000">
            <a:off x="7392479" y="5018314"/>
            <a:ext cx="1523994" cy="696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10800000">
            <a:off x="7316281" y="5410199"/>
            <a:ext cx="1523994" cy="1095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10800000">
            <a:off x="7619999" y="2907055"/>
            <a:ext cx="1523994" cy="3609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3" descr="\\data1\Staff\akilker\non-work\Dee\GimmeGimme\images\cartoon_models2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73284" y="2779584"/>
            <a:ext cx="2035813" cy="379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2475212" y="1597168"/>
            <a:ext cx="4207862" cy="1182416"/>
            <a:chOff x="2895600" y="177824"/>
            <a:chExt cx="2300286" cy="646384"/>
          </a:xfrm>
        </p:grpSpPr>
        <p:grpSp>
          <p:nvGrpSpPr>
            <p:cNvPr id="32" name="Group 31"/>
            <p:cNvGrpSpPr/>
            <p:nvPr/>
          </p:nvGrpSpPr>
          <p:grpSpPr>
            <a:xfrm>
              <a:off x="2895600" y="177824"/>
              <a:ext cx="2295524" cy="646384"/>
              <a:chOff x="2600325" y="130199"/>
              <a:chExt cx="2590799" cy="729524"/>
            </a:xfrm>
          </p:grpSpPr>
          <p:pic>
            <p:nvPicPr>
              <p:cNvPr id="34" name="圖片 4" descr="metoyou.png"/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600325" y="130199"/>
                <a:ext cx="2590799" cy="509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圖片 4" descr="metoyou.png"/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879998" y="707299"/>
                <a:ext cx="341815" cy="15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3" name="圖片 4" descr="metoyou.png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43400" y="664883"/>
              <a:ext cx="852486" cy="132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" name="Picture 2" descr="\\data1\Staff\akilker\non-work\Dee\GimmeGimme\images\Tiffany_IMG_0734.pn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036" y="2907058"/>
            <a:ext cx="2284290" cy="3576998"/>
          </a:xfrm>
          <a:prstGeom prst="rect">
            <a:avLst/>
          </a:prstGeom>
          <a:noFill/>
          <a:ln w="28575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ight Arrow 36"/>
          <p:cNvSpPr/>
          <p:nvPr/>
        </p:nvSpPr>
        <p:spPr>
          <a:xfrm>
            <a:off x="2475212" y="4350740"/>
            <a:ext cx="4687588" cy="319483"/>
          </a:xfrm>
          <a:prstGeom prst="rightArrow">
            <a:avLst/>
          </a:prstGeom>
          <a:gradFill flip="none" rotWithShape="1">
            <a:gsLst>
              <a:gs pos="0">
                <a:srgbClr val="EC1E5A">
                  <a:shade val="30000"/>
                  <a:satMod val="115000"/>
                </a:srgbClr>
              </a:gs>
              <a:gs pos="50000">
                <a:srgbClr val="EC1E5A">
                  <a:shade val="67500"/>
                  <a:satMod val="115000"/>
                </a:srgbClr>
              </a:gs>
              <a:gs pos="100000">
                <a:srgbClr val="EC1E5A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76400" y="3385457"/>
            <a:ext cx="12424256" cy="7431314"/>
            <a:chOff x="1773180" y="3309257"/>
            <a:chExt cx="12424256" cy="7431314"/>
          </a:xfrm>
        </p:grpSpPr>
        <p:sp>
          <p:nvSpPr>
            <p:cNvPr id="2" name="Rectangle 1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11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845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91424 -2.96296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88889E-6 3.33333E-6 L 0.91424 3.33333E-6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1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3.88889E-6 -1.48148E-6 L 0.91424 -1.48148E-6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1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-3.88889E-6 -3.7037E-7 L 0.92257 -3.7037E-7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2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Motion origin="layout" path="M -3.88889E-6 2.22222E-6 L 0.91424 2.22222E-6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-3.88889E-6 2.22222E-6 L 0.91424 2.22222E-6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000" y="2452958"/>
            <a:ext cx="71628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>
              <a:spcBef>
                <a:spcPts val="600"/>
              </a:spcBef>
              <a:buFont typeface="Arial" charset="0"/>
              <a:buChar char="•"/>
            </a:pPr>
            <a:r>
              <a:rPr lang="en-US" altLang="zh-TW" dirty="0">
                <a:ea typeface="新細明體" charset="-120"/>
                <a:cs typeface="Arial" charset="0"/>
              </a:rPr>
              <a:t>How do you </a:t>
            </a:r>
            <a:r>
              <a:rPr lang="en-US" altLang="zh-TW" b="1" dirty="0">
                <a:solidFill>
                  <a:srgbClr val="EC1E5A"/>
                </a:solidFill>
                <a:ea typeface="新細明體" charset="-120"/>
                <a:cs typeface="Arial" charset="0"/>
              </a:rPr>
              <a:t>define</a:t>
            </a:r>
            <a:r>
              <a:rPr lang="en-US" altLang="zh-TW" dirty="0">
                <a:ea typeface="新細明體" charset="-120"/>
                <a:cs typeface="Arial" charset="0"/>
              </a:rPr>
              <a:t> GimmeGimme, Consignment, and </a:t>
            </a:r>
            <a:r>
              <a:rPr lang="en-US" altLang="zh-TW" dirty="0" smtClean="0">
                <a:ea typeface="新細明體" charset="-120"/>
                <a:cs typeface="Arial" charset="0"/>
              </a:rPr>
              <a:t/>
            </a:r>
            <a:br>
              <a:rPr lang="en-US" altLang="zh-TW" dirty="0" smtClean="0">
                <a:ea typeface="新細明體" charset="-120"/>
                <a:cs typeface="Arial" charset="0"/>
              </a:rPr>
            </a:br>
            <a:r>
              <a:rPr lang="en-US" altLang="zh-TW" dirty="0" err="1" smtClean="0">
                <a:ea typeface="新細明體" charset="-120"/>
                <a:cs typeface="Arial" charset="0"/>
              </a:rPr>
              <a:t>LuxFashion</a:t>
            </a:r>
            <a:r>
              <a:rPr lang="en-US" altLang="zh-TW" dirty="0" smtClean="0">
                <a:ea typeface="新細明體" charset="-120"/>
                <a:cs typeface="Arial" charset="0"/>
              </a:rPr>
              <a:t>?</a:t>
            </a:r>
            <a:endParaRPr lang="en-US" altLang="zh-TW" dirty="0">
              <a:ea typeface="新細明體" charset="-120"/>
              <a:cs typeface="Arial" charset="0"/>
            </a:endParaRPr>
          </a:p>
          <a:p>
            <a:pPr marL="685800" lvl="3" indent="-228600">
              <a:spcBef>
                <a:spcPts val="600"/>
              </a:spcBef>
              <a:buFont typeface="Arial" pitchFamily="34" charset="0"/>
              <a:buChar char="-"/>
            </a:pPr>
            <a:r>
              <a:rPr lang="en-US" altLang="zh-TW" b="1" dirty="0">
                <a:solidFill>
                  <a:srgbClr val="EC1E5A"/>
                </a:solidFill>
                <a:ea typeface="新細明體" charset="-120"/>
                <a:cs typeface="Arial" charset="0"/>
              </a:rPr>
              <a:t>Consignment</a:t>
            </a:r>
            <a:r>
              <a:rPr lang="en-US" altLang="zh-TW" dirty="0">
                <a:ea typeface="新細明體" charset="-120"/>
                <a:cs typeface="Arial" charset="0"/>
              </a:rPr>
              <a:t> – process of exchanging goods/products between the consignor/consignee for a </a:t>
            </a:r>
            <a:r>
              <a:rPr lang="en-US" altLang="zh-TW" dirty="0" smtClean="0">
                <a:ea typeface="新細明體" charset="-120"/>
                <a:cs typeface="Arial" charset="0"/>
              </a:rPr>
              <a:t>return </a:t>
            </a:r>
            <a:r>
              <a:rPr lang="en-US" altLang="zh-TW" dirty="0">
                <a:ea typeface="新細明體" charset="-120"/>
                <a:cs typeface="Arial" charset="0"/>
              </a:rPr>
              <a:t>of investment on both </a:t>
            </a:r>
            <a:r>
              <a:rPr lang="en-US" altLang="zh-TW" dirty="0" smtClean="0">
                <a:ea typeface="新細明體" charset="-120"/>
                <a:cs typeface="Arial" charset="0"/>
              </a:rPr>
              <a:t>parties</a:t>
            </a:r>
            <a:endParaRPr lang="en-US" altLang="zh-TW" dirty="0">
              <a:ea typeface="新細明體" charset="-120"/>
              <a:cs typeface="Arial" charset="0"/>
            </a:endParaRPr>
          </a:p>
          <a:p>
            <a:pPr marL="685800" lvl="3" indent="-228600">
              <a:spcBef>
                <a:spcPts val="600"/>
              </a:spcBef>
              <a:buFont typeface="Arial" pitchFamily="34" charset="0"/>
              <a:buChar char="-"/>
            </a:pPr>
            <a:r>
              <a:rPr lang="en-US" altLang="zh-TW" b="1" dirty="0">
                <a:solidFill>
                  <a:srgbClr val="EC1E5A"/>
                </a:solidFill>
                <a:ea typeface="新細明體" charset="-120"/>
                <a:cs typeface="Arial" charset="0"/>
              </a:rPr>
              <a:t>GimmeGimme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 </a:t>
            </a:r>
            <a:r>
              <a:rPr lang="en-US" altLang="zh-TW" dirty="0">
                <a:ea typeface="新細明體" charset="-120"/>
                <a:cs typeface="Arial" charset="0"/>
              </a:rPr>
              <a:t>– a treasure hunter that is consistently on the search for high end luxury gems that is sold at an affordable price from </a:t>
            </a:r>
            <a:r>
              <a:rPr lang="en-US" altLang="zh-TW" b="1" dirty="0">
                <a:solidFill>
                  <a:srgbClr val="EC1E5A"/>
                </a:solidFill>
                <a:ea typeface="新細明體" charset="-120"/>
                <a:cs typeface="Arial" charset="0"/>
              </a:rPr>
              <a:t>Me to </a:t>
            </a:r>
            <a:r>
              <a:rPr lang="en-US" altLang="zh-TW" b="1" dirty="0" smtClean="0">
                <a:solidFill>
                  <a:srgbClr val="EC1E5A"/>
                </a:solidFill>
                <a:ea typeface="新細明體" charset="-120"/>
                <a:cs typeface="Arial" charset="0"/>
              </a:rPr>
              <a:t>You</a:t>
            </a:r>
            <a:endParaRPr lang="en-US" altLang="zh-TW" dirty="0">
              <a:solidFill>
                <a:srgbClr val="EC1E5A"/>
              </a:solidFill>
              <a:ea typeface="新細明體" charset="-120"/>
              <a:cs typeface="Arial" charset="0"/>
            </a:endParaRPr>
          </a:p>
          <a:p>
            <a:pPr marL="685800" lvl="3" indent="-228600">
              <a:spcBef>
                <a:spcPts val="600"/>
              </a:spcBef>
              <a:buFont typeface="Arial" pitchFamily="34" charset="0"/>
              <a:buChar char="-"/>
            </a:pPr>
            <a:r>
              <a:rPr lang="en-US" altLang="zh-TW" b="1" dirty="0" err="1">
                <a:solidFill>
                  <a:srgbClr val="EC1E5A"/>
                </a:solidFill>
                <a:ea typeface="新細明體" charset="-120"/>
                <a:cs typeface="Arial" charset="0"/>
              </a:rPr>
              <a:t>LuxFashion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 </a:t>
            </a:r>
            <a:r>
              <a:rPr lang="en-US" altLang="zh-TW" dirty="0">
                <a:ea typeface="新細明體" charset="-120"/>
                <a:cs typeface="Arial" charset="0"/>
              </a:rPr>
              <a:t>– is the art of taking high-end luxury </a:t>
            </a:r>
            <a:r>
              <a:rPr lang="en-US" altLang="zh-TW" dirty="0" smtClean="0">
                <a:ea typeface="新細明體" charset="-120"/>
                <a:cs typeface="Arial" charset="0"/>
              </a:rPr>
              <a:t/>
            </a:r>
            <a:br>
              <a:rPr lang="en-US" altLang="zh-TW" dirty="0" smtClean="0">
                <a:ea typeface="新細明體" charset="-120"/>
                <a:cs typeface="Arial" charset="0"/>
              </a:rPr>
            </a:br>
            <a:r>
              <a:rPr lang="en-US" altLang="zh-TW" dirty="0" smtClean="0">
                <a:ea typeface="新細明體" charset="-120"/>
                <a:cs typeface="Arial" charset="0"/>
              </a:rPr>
              <a:t>items </a:t>
            </a:r>
            <a:r>
              <a:rPr lang="en-US" altLang="zh-TW" dirty="0">
                <a:ea typeface="新細明體" charset="-120"/>
                <a:cs typeface="Arial" charset="0"/>
              </a:rPr>
              <a:t>and accessories to create your own unique </a:t>
            </a:r>
            <a:r>
              <a:rPr lang="en-US" altLang="zh-TW" dirty="0" smtClean="0">
                <a:ea typeface="新細明體" charset="-120"/>
                <a:cs typeface="Arial" charset="0"/>
              </a:rPr>
              <a:t/>
            </a:r>
            <a:br>
              <a:rPr lang="en-US" altLang="zh-TW" dirty="0" smtClean="0">
                <a:ea typeface="新細明體" charset="-120"/>
                <a:cs typeface="Arial" charset="0"/>
              </a:rPr>
            </a:br>
            <a:r>
              <a:rPr lang="en-US" altLang="zh-TW" dirty="0" smtClean="0">
                <a:ea typeface="新細明體" charset="-120"/>
                <a:cs typeface="Arial" charset="0"/>
              </a:rPr>
              <a:t>individual </a:t>
            </a:r>
            <a:r>
              <a:rPr lang="en-US" altLang="zh-TW" dirty="0">
                <a:ea typeface="新細明體" charset="-120"/>
                <a:cs typeface="Arial" charset="0"/>
              </a:rPr>
              <a:t>style – it is what </a:t>
            </a:r>
            <a:r>
              <a:rPr lang="en-US" altLang="zh-TW" dirty="0" smtClean="0">
                <a:ea typeface="新細明體" charset="-120"/>
                <a:cs typeface="Arial" charset="0"/>
              </a:rPr>
              <a:t>“</a:t>
            </a:r>
            <a:r>
              <a:rPr lang="en-US" altLang="zh-TW" dirty="0" err="1" smtClean="0">
                <a:ea typeface="新細明體" charset="-120"/>
                <a:cs typeface="Arial" charset="0"/>
              </a:rPr>
              <a:t>fashionistas</a:t>
            </a:r>
            <a:r>
              <a:rPr lang="en-US" altLang="zh-TW" dirty="0" smtClean="0">
                <a:ea typeface="新細明體" charset="-120"/>
                <a:cs typeface="Arial" charset="0"/>
              </a:rPr>
              <a:t>” </a:t>
            </a:r>
            <a:r>
              <a:rPr lang="en-US" altLang="zh-TW" dirty="0">
                <a:ea typeface="新細明體" charset="-120"/>
                <a:cs typeface="Arial" charset="0"/>
              </a:rPr>
              <a:t>crave – </a:t>
            </a:r>
            <a:r>
              <a:rPr lang="en-US" altLang="zh-TW" dirty="0" smtClean="0">
                <a:ea typeface="新細明體" charset="-120"/>
                <a:cs typeface="Arial" charset="0"/>
              </a:rPr>
              <a:t/>
            </a:r>
            <a:br>
              <a:rPr lang="en-US" altLang="zh-TW" dirty="0" smtClean="0">
                <a:ea typeface="新細明體" charset="-120"/>
                <a:cs typeface="Arial" charset="0"/>
              </a:rPr>
            </a:br>
            <a:r>
              <a:rPr lang="en-US" altLang="zh-TW" i="1" u="sng" dirty="0" smtClean="0">
                <a:ea typeface="新細明體" charset="-120"/>
                <a:cs typeface="Arial" charset="0"/>
              </a:rPr>
              <a:t>Desire</a:t>
            </a:r>
            <a:r>
              <a:rPr lang="en-US" altLang="zh-TW" dirty="0" smtClean="0">
                <a:ea typeface="新細明體" charset="-120"/>
                <a:cs typeface="Arial" charset="0"/>
              </a:rPr>
              <a:t> </a:t>
            </a:r>
            <a:r>
              <a:rPr lang="en-US" altLang="zh-TW" dirty="0">
                <a:ea typeface="新細明體" charset="-120"/>
                <a:cs typeface="Arial" charset="0"/>
              </a:rPr>
              <a:t>from </a:t>
            </a:r>
            <a:r>
              <a:rPr lang="en-US" altLang="zh-TW" b="1" dirty="0">
                <a:solidFill>
                  <a:srgbClr val="EC1E5A"/>
                </a:solidFill>
                <a:ea typeface="新細明體" charset="-120"/>
                <a:cs typeface="Arial" charset="0"/>
              </a:rPr>
              <a:t>Me to You</a:t>
            </a:r>
            <a:endParaRPr lang="en-US" altLang="zh-TW" dirty="0">
              <a:solidFill>
                <a:srgbClr val="EC1E5A"/>
              </a:solidFill>
              <a:ea typeface="新細明體" charset="-12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1550" y="1838450"/>
            <a:ext cx="6095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GimmeGimme communication strategies</a:t>
            </a:r>
            <a:endParaRPr lang="en-US" altLang="zh-TW" dirty="0">
              <a:ea typeface="新細明體" charset="-120"/>
              <a:cs typeface="Arial" charset="0"/>
            </a:endParaRPr>
          </a:p>
        </p:txBody>
      </p:sp>
      <p:pic>
        <p:nvPicPr>
          <p:cNvPr id="13" name="Picture 2" descr="\\data1\Staff\akilker\Mike Hyter PPTs\MSU\images\megaphone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50"/>
          <a:stretch/>
        </p:blipFill>
        <p:spPr bwMode="auto">
          <a:xfrm>
            <a:off x="5871257" y="1325565"/>
            <a:ext cx="4132162" cy="530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76400" y="3385457"/>
            <a:ext cx="12424256" cy="7431314"/>
            <a:chOff x="1773180" y="3309257"/>
            <a:chExt cx="12424256" cy="7431314"/>
          </a:xfrm>
        </p:grpSpPr>
        <p:sp>
          <p:nvSpPr>
            <p:cNvPr id="2" name="Rectangle 1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2452492"/>
            <a:ext cx="7162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>
              <a:spcBef>
                <a:spcPts val="600"/>
              </a:spcBef>
              <a:buFont typeface="Arial" charset="0"/>
              <a:buChar char="•"/>
            </a:pPr>
            <a:r>
              <a:rPr lang="en-US" altLang="zh-TW" dirty="0" smtClean="0">
                <a:ea typeface="新細明體" charset="-120"/>
                <a:cs typeface="Arial" charset="0"/>
              </a:rPr>
              <a:t>GimmeGimme has three main marketing and </a:t>
            </a:r>
            <a:br>
              <a:rPr lang="en-US" altLang="zh-TW" dirty="0" smtClean="0">
                <a:ea typeface="新細明體" charset="-120"/>
                <a:cs typeface="Arial" charset="0"/>
              </a:rPr>
            </a:br>
            <a:r>
              <a:rPr lang="en-US" altLang="zh-TW" dirty="0" smtClean="0">
                <a:ea typeface="新細明體" charset="-120"/>
                <a:cs typeface="Arial" charset="0"/>
              </a:rPr>
              <a:t>communications objectives to achieve within the </a:t>
            </a:r>
            <a:r>
              <a:rPr lang="en-US" altLang="zh-TW" dirty="0" smtClean="0">
                <a:solidFill>
                  <a:srgbClr val="EC1E5A"/>
                </a:solidFill>
                <a:ea typeface="新細明體" charset="-120"/>
                <a:cs typeface="Arial" charset="0"/>
              </a:rPr>
              <a:t>next six months</a:t>
            </a:r>
            <a:r>
              <a:rPr lang="en-US" altLang="zh-TW" dirty="0" smtClean="0">
                <a:ea typeface="新細明體" charset="-120"/>
                <a:cs typeface="Arial" charset="0"/>
              </a:rPr>
              <a:t>:</a:t>
            </a:r>
          </a:p>
          <a:p>
            <a:pPr marL="685800" lvl="3" indent="-2286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-"/>
            </a:pPr>
            <a:r>
              <a:rPr lang="en-US" altLang="zh-TW" b="1" dirty="0" smtClean="0">
                <a:solidFill>
                  <a:srgbClr val="EC1E5A"/>
                </a:solidFill>
                <a:ea typeface="新細明體" charset="-120"/>
                <a:cs typeface="Arial" charset="0"/>
              </a:rPr>
              <a:t>Establish brand awareness </a:t>
            </a:r>
            <a:r>
              <a:rPr lang="en-US" altLang="zh-TW" dirty="0" smtClean="0">
                <a:ea typeface="新細明體" charset="-120"/>
                <a:cs typeface="Arial" charset="0"/>
              </a:rPr>
              <a:t>in the Brooklyn area  </a:t>
            </a:r>
          </a:p>
          <a:p>
            <a:pPr marL="685800" lvl="3" indent="-2286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-"/>
            </a:pPr>
            <a:r>
              <a:rPr lang="en-US" altLang="zh-TW" b="1" dirty="0" smtClean="0">
                <a:solidFill>
                  <a:srgbClr val="EC1E5A"/>
                </a:solidFill>
                <a:ea typeface="新細明體" charset="-120"/>
                <a:cs typeface="Arial" charset="0"/>
              </a:rPr>
              <a:t>Enhance loyal connections </a:t>
            </a:r>
            <a:r>
              <a:rPr lang="en-US" altLang="zh-TW" dirty="0" smtClean="0">
                <a:ea typeface="新細明體" charset="-120"/>
                <a:cs typeface="Arial" charset="0"/>
              </a:rPr>
              <a:t>with consigners and increase consigner database by 60%</a:t>
            </a:r>
          </a:p>
          <a:p>
            <a:pPr marL="685800" lvl="3" indent="-22860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-"/>
            </a:pPr>
            <a:r>
              <a:rPr lang="en-US" altLang="zh-TW" b="1" dirty="0" smtClean="0">
                <a:solidFill>
                  <a:srgbClr val="EC1E5A"/>
                </a:solidFill>
                <a:ea typeface="新細明體" charset="-120"/>
                <a:cs typeface="Arial" charset="0"/>
              </a:rPr>
              <a:t>Increase customer database </a:t>
            </a:r>
            <a:r>
              <a:rPr lang="en-US" altLang="zh-TW" dirty="0" smtClean="0">
                <a:ea typeface="新細明體" charset="-120"/>
                <a:cs typeface="Arial" charset="0"/>
              </a:rPr>
              <a:t>by 50% </a:t>
            </a:r>
            <a:endParaRPr lang="en-US" altLang="zh-TW" dirty="0">
              <a:ea typeface="新細明體" charset="-12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12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133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434 L -0.67101 -1.145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2" y="-56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decel="1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2.77778E-6 3.3025E-6 L -0.17673 3.3025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6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767514" y="1274284"/>
            <a:ext cx="2300286" cy="646384"/>
            <a:chOff x="2895600" y="177824"/>
            <a:chExt cx="2300286" cy="646384"/>
          </a:xfrm>
        </p:grpSpPr>
        <p:grpSp>
          <p:nvGrpSpPr>
            <p:cNvPr id="2" name="Group 1"/>
            <p:cNvGrpSpPr/>
            <p:nvPr/>
          </p:nvGrpSpPr>
          <p:grpSpPr>
            <a:xfrm>
              <a:off x="2895600" y="177824"/>
              <a:ext cx="2295524" cy="646384"/>
              <a:chOff x="2600325" y="130199"/>
              <a:chExt cx="2590799" cy="729524"/>
            </a:xfrm>
          </p:grpSpPr>
          <p:pic>
            <p:nvPicPr>
              <p:cNvPr id="17" name="圖片 4" descr="metoyou.png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600325" y="130199"/>
                <a:ext cx="2590799" cy="509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圖片 4" descr="metoyou.png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879998" y="707299"/>
                <a:ext cx="341815" cy="15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" name="圖片 4" descr="metoyou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43400" y="664883"/>
              <a:ext cx="852486" cy="132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605829" y="2856261"/>
            <a:ext cx="7942857" cy="3621666"/>
            <a:chOff x="605829" y="2856261"/>
            <a:chExt cx="7942857" cy="3621666"/>
          </a:xfrm>
        </p:grpSpPr>
        <p:pic>
          <p:nvPicPr>
            <p:cNvPr id="1026" name="Picture 2" descr="\\data1\Staff\akilker\non-work\Dee\GimmeGimme\Marketing_Materials\packaging\black-shoebox2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214714">
              <a:off x="605829" y="3923309"/>
              <a:ext cx="2709610" cy="2120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\\data1\Staff\akilker\non-work\Dee\GimmeGimme\Marketing_Materials\packaging\shoebox-and-bag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310314" y="2856261"/>
              <a:ext cx="2238372" cy="1845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\\data1\Staff\akilker\non-work\Dee\GimmeGimme\Marketing_Materials\packaging\black-shoebox.jpg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7061" y="4357365"/>
              <a:ext cx="2643440" cy="212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 rot="10800000">
            <a:off x="-4267200" y="-4591049"/>
            <a:ext cx="12424256" cy="7431314"/>
            <a:chOff x="1773180" y="3309257"/>
            <a:chExt cx="12424256" cy="7431314"/>
          </a:xfrm>
        </p:grpSpPr>
        <p:sp>
          <p:nvSpPr>
            <p:cNvPr id="13" name="Rectangle 12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1" y="1676400"/>
            <a:ext cx="525780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creative brief: brand materials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dirty="0">
                <a:cs typeface="Arial" charset="0"/>
              </a:rPr>
              <a:t>Perceptions/ Tones/ Guidelines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dirty="0">
                <a:cs typeface="Arial" charset="0"/>
              </a:rPr>
              <a:t>Reputation + Consistency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dirty="0">
                <a:cs typeface="Arial" charset="0"/>
              </a:rPr>
              <a:t>Black + Pink and same typography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1676400"/>
            <a:ext cx="6248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creative brief: packaging, customer service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dirty="0">
                <a:cs typeface="Arial" charset="0"/>
              </a:rPr>
              <a:t>Print on high-quality material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dirty="0">
                <a:cs typeface="Arial" charset="0"/>
              </a:rPr>
              <a:t>Build on current marketing and brand efforts</a:t>
            </a:r>
          </a:p>
        </p:txBody>
      </p:sp>
      <p:pic>
        <p:nvPicPr>
          <p:cNvPr id="25" name="圖片 5" descr="business-card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48292" y="3951618"/>
            <a:ext cx="3067016" cy="17525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圖片 8" descr="invitation-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8032" y="3431654"/>
            <a:ext cx="3839698" cy="2792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圖片 5" descr="business card.pn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7635" y="4089590"/>
            <a:ext cx="2700490" cy="147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圖片 5" descr="business card.pn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1555" y="4049866"/>
            <a:ext cx="2700490" cy="155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圖片 6" descr="invitation-card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04559" y="3431654"/>
            <a:ext cx="4006640" cy="27925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圖片 7" descr="card2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014911" y="3684628"/>
            <a:ext cx="3533776" cy="22865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圖片 4" descr="business card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186" y="3177887"/>
            <a:ext cx="3093388" cy="330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13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52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6667E-6 L 0.66927 1.147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5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6767514" y="1274284"/>
            <a:ext cx="2300286" cy="646384"/>
            <a:chOff x="2895600" y="177824"/>
            <a:chExt cx="2300286" cy="646384"/>
          </a:xfrm>
        </p:grpSpPr>
        <p:grpSp>
          <p:nvGrpSpPr>
            <p:cNvPr id="32" name="Group 31"/>
            <p:cNvGrpSpPr/>
            <p:nvPr/>
          </p:nvGrpSpPr>
          <p:grpSpPr>
            <a:xfrm>
              <a:off x="2895600" y="177824"/>
              <a:ext cx="2295524" cy="646384"/>
              <a:chOff x="2600325" y="130199"/>
              <a:chExt cx="2590799" cy="729524"/>
            </a:xfrm>
          </p:grpSpPr>
          <p:pic>
            <p:nvPicPr>
              <p:cNvPr id="34" name="圖片 4" descr="metoyou.png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600325" y="130199"/>
                <a:ext cx="2590799" cy="509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圖片 4" descr="metoyou.png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879998" y="707299"/>
                <a:ext cx="341815" cy="15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3" name="圖片 4" descr="metoyou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43400" y="664883"/>
              <a:ext cx="852486" cy="132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圖片 4" descr="poster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7755" y="2965450"/>
            <a:ext cx="108679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圖片 4" descr="poster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000" y="4338479"/>
            <a:ext cx="2505266" cy="20877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圖片 5" descr="poster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03399" y="4338480"/>
            <a:ext cx="2488201" cy="2073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圖片 6" descr="poster1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02146" y="2006600"/>
            <a:ext cx="2488200" cy="2073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圖片 4" descr="poster.pn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6799" y="2006600"/>
            <a:ext cx="137859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33401" y="1676400"/>
            <a:ext cx="76961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1E5A"/>
                </a:solidFill>
                <a:latin typeface="Minion Pro" pitchFamily="18" charset="0"/>
              </a:rPr>
              <a:t>c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reative brief: event materials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dirty="0">
                <a:cs typeface="Arial" charset="0"/>
              </a:rPr>
              <a:t>Easy to find information and navigate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76400" y="3385457"/>
            <a:ext cx="12424256" cy="7431314"/>
            <a:chOff x="1773180" y="3309257"/>
            <a:chExt cx="12424256" cy="7431314"/>
          </a:xfrm>
        </p:grpSpPr>
        <p:sp>
          <p:nvSpPr>
            <p:cNvPr id="2" name="Rectangle 1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8201" y="1677194"/>
            <a:ext cx="76961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1E5A"/>
                </a:solidFill>
                <a:latin typeface="Minion Pro" pitchFamily="18" charset="0"/>
              </a:rPr>
              <a:t>c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reative brief: business cards, brochures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dirty="0">
                <a:cs typeface="Arial" charset="0"/>
              </a:rPr>
              <a:t>Stylish, high-end, trendy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dirty="0">
                <a:cs typeface="Arial" charset="0"/>
              </a:rPr>
              <a:t>Fresh, conversational and friendly tone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26471" y="2961881"/>
            <a:ext cx="4943802" cy="3515120"/>
            <a:chOff x="-5512877" y="3456084"/>
            <a:chExt cx="5158143" cy="366751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圖片 4" descr="brochure.jpg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850513" y="3457231"/>
              <a:ext cx="2495779" cy="1763645"/>
            </a:xfrm>
            <a:prstGeom prst="rect">
              <a:avLst/>
            </a:prstGeom>
          </p:spPr>
        </p:pic>
        <p:pic>
          <p:nvPicPr>
            <p:cNvPr id="23" name="圖片 5" descr="brochure-.jp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512877" y="5358811"/>
              <a:ext cx="2497402" cy="1764792"/>
            </a:xfrm>
            <a:prstGeom prst="rect">
              <a:avLst/>
            </a:prstGeom>
          </p:spPr>
        </p:pic>
        <p:pic>
          <p:nvPicPr>
            <p:cNvPr id="24" name="圖片 6" descr="brochure2.jp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486400" y="3456084"/>
              <a:ext cx="2497402" cy="1764792"/>
            </a:xfrm>
            <a:prstGeom prst="rect">
              <a:avLst/>
            </a:prstGeom>
          </p:spPr>
        </p:pic>
        <p:pic>
          <p:nvPicPr>
            <p:cNvPr id="25" name="圖片 7" descr="brochure3.jpg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864290" y="5359197"/>
              <a:ext cx="2496856" cy="1764406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14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08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434 L -0.67101 -1.145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2" y="-56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767514" y="1274284"/>
            <a:ext cx="2300286" cy="646384"/>
            <a:chOff x="2895600" y="177824"/>
            <a:chExt cx="2300286" cy="646384"/>
          </a:xfrm>
        </p:grpSpPr>
        <p:grpSp>
          <p:nvGrpSpPr>
            <p:cNvPr id="18" name="Group 17"/>
            <p:cNvGrpSpPr/>
            <p:nvPr/>
          </p:nvGrpSpPr>
          <p:grpSpPr>
            <a:xfrm>
              <a:off x="2895600" y="177824"/>
              <a:ext cx="2295524" cy="646384"/>
              <a:chOff x="2600325" y="130199"/>
              <a:chExt cx="2590799" cy="729524"/>
            </a:xfrm>
          </p:grpSpPr>
          <p:pic>
            <p:nvPicPr>
              <p:cNvPr id="23" name="圖片 4" descr="metoyou.png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600325" y="130199"/>
                <a:ext cx="2590799" cy="509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圖片 4" descr="metoyou.png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3879998" y="707299"/>
                <a:ext cx="341815" cy="15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" name="圖片 4" descr="metoyou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343400" y="664883"/>
              <a:ext cx="852486" cy="132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內容版面配置區 3" descr="plain tshirt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4371889" y="3124200"/>
            <a:ext cx="3857712" cy="30931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21" name="圖片 4" descr="3201_Sade_Red_Wine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885" y="3124200"/>
            <a:ext cx="3048342" cy="3093132"/>
          </a:xfrm>
          <a:prstGeom prst="rect">
            <a:avLst/>
          </a:prstGeom>
          <a:ln w="28575">
            <a:noFill/>
          </a:ln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12" name="Group 11"/>
          <p:cNvGrpSpPr/>
          <p:nvPr/>
        </p:nvGrpSpPr>
        <p:grpSpPr>
          <a:xfrm rot="10800000">
            <a:off x="-4267200" y="-4591049"/>
            <a:ext cx="12424256" cy="7431314"/>
            <a:chOff x="1773180" y="3309257"/>
            <a:chExt cx="12424256" cy="7431314"/>
          </a:xfrm>
        </p:grpSpPr>
        <p:sp>
          <p:nvSpPr>
            <p:cNvPr id="13" name="Rectangle 12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1676400"/>
            <a:ext cx="8001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1E5A"/>
                </a:solidFill>
                <a:latin typeface="Minion Pro" pitchFamily="18" charset="0"/>
              </a:rPr>
              <a:t>c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reative brief: giveaways or employee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dirty="0">
                <a:cs typeface="Arial" charset="0"/>
              </a:rPr>
              <a:t>From Me to You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dirty="0">
                <a:cs typeface="Arial" charset="0"/>
              </a:rPr>
              <a:t>Build on Brand Efforts</a:t>
            </a:r>
          </a:p>
        </p:txBody>
      </p:sp>
      <p:sp>
        <p:nvSpPr>
          <p:cNvPr id="25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15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632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6667E-6 L 0.66927 1.147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5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\\data1\Staff\akilker\non-work\Dee\GimmeGimme\images\targe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713" y="2819400"/>
            <a:ext cx="6298135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1676400"/>
            <a:ext cx="8305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1E5A"/>
                </a:solidFill>
                <a:latin typeface="Minion Pro" pitchFamily="18" charset="0"/>
              </a:rPr>
              <a:t>m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edia strategy</a:t>
            </a:r>
            <a:endParaRPr lang="en-US" sz="2800" dirty="0"/>
          </a:p>
          <a:p>
            <a:pPr marL="0" lvl="1">
              <a:spcBef>
                <a:spcPts val="1200"/>
              </a:spcBef>
              <a:buFont typeface="Arial" charset="0"/>
              <a:buNone/>
            </a:pPr>
            <a:r>
              <a:rPr lang="en-US" sz="2400" b="1" dirty="0">
                <a:solidFill>
                  <a:srgbClr val="EC1E5A"/>
                </a:solidFill>
                <a:cs typeface="Arial" charset="0"/>
              </a:rPr>
              <a:t>Goal: </a:t>
            </a:r>
            <a:r>
              <a:rPr lang="en-US" sz="2400" i="1" dirty="0">
                <a:cs typeface="Arial" charset="0"/>
              </a:rPr>
              <a:t>To utilize social media to build brand awareness and to generate online buzz</a:t>
            </a:r>
          </a:p>
        </p:txBody>
      </p:sp>
      <p:pic>
        <p:nvPicPr>
          <p:cNvPr id="11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76400" y="3385457"/>
            <a:ext cx="12424256" cy="7431314"/>
            <a:chOff x="1773180" y="3309257"/>
            <a:chExt cx="12424256" cy="7431314"/>
          </a:xfrm>
        </p:grpSpPr>
        <p:sp>
          <p:nvSpPr>
            <p:cNvPr id="2" name="Rectangle 1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16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21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434 L -0.67101 -1.145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2" y="-56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\\data1\Staff\akilker\non-work\Dee\GimmeGimme\images\targe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713" y="2819400"/>
            <a:ext cx="6298135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rot="10800000">
            <a:off x="-4267200" y="-4591049"/>
            <a:ext cx="12424256" cy="7431314"/>
            <a:chOff x="1773180" y="3309257"/>
            <a:chExt cx="12424256" cy="7431314"/>
          </a:xfrm>
        </p:grpSpPr>
        <p:sp>
          <p:nvSpPr>
            <p:cNvPr id="13" name="Rectangle 12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399" y="1676400"/>
            <a:ext cx="535940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800" dirty="0">
                <a:solidFill>
                  <a:srgbClr val="EC1E5A"/>
                </a:solidFill>
                <a:latin typeface="Minion Pro" pitchFamily="18" charset="0"/>
              </a:rPr>
              <a:t>m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edia strategy</a:t>
            </a:r>
            <a:endParaRPr lang="en-US" dirty="0" smtClean="0"/>
          </a:p>
          <a:p>
            <a:pPr marL="228600" lvl="1" indent="-228600">
              <a:spcBef>
                <a:spcPts val="600"/>
              </a:spcBef>
              <a:buFont typeface="Arial" charset="0"/>
              <a:buChar char="•"/>
            </a:pPr>
            <a:r>
              <a:rPr lang="en-US" b="1" dirty="0">
                <a:solidFill>
                  <a:srgbClr val="EC1E5A"/>
                </a:solidFill>
                <a:cs typeface="Arial" charset="0"/>
              </a:rPr>
              <a:t>Facebook: </a:t>
            </a:r>
            <a:r>
              <a:rPr lang="en-US" dirty="0">
                <a:cs typeface="Arial" charset="0"/>
              </a:rPr>
              <a:t>“Like Me” Ad </a:t>
            </a:r>
            <a:r>
              <a:rPr lang="en-US" dirty="0" smtClean="0">
                <a:cs typeface="Arial" charset="0"/>
              </a:rPr>
              <a:t>Campaign</a:t>
            </a:r>
            <a:endParaRPr lang="en-US" dirty="0">
              <a:cs typeface="Arial" charset="0"/>
            </a:endParaRPr>
          </a:p>
          <a:p>
            <a:pPr marL="228600" lvl="1" indent="-228600">
              <a:spcBef>
                <a:spcPts val="600"/>
              </a:spcBef>
              <a:buFont typeface="Arial" charset="0"/>
              <a:buChar char="•"/>
            </a:pPr>
            <a:r>
              <a:rPr lang="en-US" b="1" dirty="0">
                <a:solidFill>
                  <a:srgbClr val="EC1E5A"/>
                </a:solidFill>
                <a:cs typeface="Arial" charset="0"/>
              </a:rPr>
              <a:t>Twitter: </a:t>
            </a:r>
            <a:r>
              <a:rPr lang="en-US" dirty="0">
                <a:cs typeface="Arial" charset="0"/>
              </a:rPr>
              <a:t>Be “Proactive” – not only “Reactive</a:t>
            </a:r>
            <a:r>
              <a:rPr lang="en-US" dirty="0" smtClean="0">
                <a:cs typeface="Arial" charset="0"/>
              </a:rPr>
              <a:t>”</a:t>
            </a:r>
            <a:endParaRPr lang="en-US" dirty="0">
              <a:cs typeface="Arial" charset="0"/>
            </a:endParaRPr>
          </a:p>
          <a:p>
            <a:pPr marL="228600" lvl="1" indent="-228600">
              <a:spcBef>
                <a:spcPts val="600"/>
              </a:spcBef>
              <a:buFont typeface="Arial" charset="0"/>
              <a:buChar char="•"/>
            </a:pPr>
            <a:r>
              <a:rPr lang="en-US" b="1" dirty="0">
                <a:solidFill>
                  <a:srgbClr val="EC1E5A"/>
                </a:solidFill>
                <a:cs typeface="Arial" charset="0"/>
              </a:rPr>
              <a:t>Forums: </a:t>
            </a:r>
            <a:r>
              <a:rPr lang="en-US" dirty="0">
                <a:cs typeface="Arial" charset="0"/>
              </a:rPr>
              <a:t>Media buying &amp; Thread </a:t>
            </a:r>
            <a:r>
              <a:rPr lang="en-US" dirty="0" smtClean="0">
                <a:cs typeface="Arial" charset="0"/>
              </a:rPr>
              <a:t>Creating similar </a:t>
            </a:r>
            <a:r>
              <a:rPr lang="en-US" dirty="0">
                <a:cs typeface="Arial" charset="0"/>
              </a:rPr>
              <a:t>to </a:t>
            </a:r>
            <a:r>
              <a:rPr lang="en-US" dirty="0" smtClean="0">
                <a:cs typeface="Arial" charset="0"/>
              </a:rPr>
              <a:t>“</a:t>
            </a:r>
            <a:r>
              <a:rPr lang="en-US" dirty="0" err="1">
                <a:cs typeface="Arial" charset="0"/>
              </a:rPr>
              <a:t>PurseForum</a:t>
            </a:r>
            <a:r>
              <a:rPr lang="en-US" dirty="0" smtClean="0">
                <a:cs typeface="Arial" charset="0"/>
              </a:rPr>
              <a:t>”</a:t>
            </a:r>
            <a:endParaRPr lang="en-US" dirty="0">
              <a:cs typeface="Arial" charset="0"/>
            </a:endParaRPr>
          </a:p>
          <a:p>
            <a:pPr marL="228600" lvl="1" indent="-228600">
              <a:spcBef>
                <a:spcPts val="600"/>
              </a:spcBef>
              <a:buFont typeface="Arial" charset="0"/>
              <a:buChar char="•"/>
            </a:pPr>
            <a:r>
              <a:rPr lang="en-US" b="1" dirty="0">
                <a:solidFill>
                  <a:srgbClr val="EC1E5A"/>
                </a:solidFill>
                <a:cs typeface="Arial" charset="0"/>
              </a:rPr>
              <a:t>Blog: </a:t>
            </a:r>
            <a:r>
              <a:rPr lang="en-US" dirty="0">
                <a:cs typeface="Arial" charset="0"/>
              </a:rPr>
              <a:t>Link building to 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spread the </a:t>
            </a:r>
            <a:r>
              <a:rPr lang="en-US" dirty="0">
                <a:cs typeface="Arial" charset="0"/>
              </a:rPr>
              <a:t>word </a:t>
            </a:r>
            <a:r>
              <a:rPr lang="en-US" dirty="0" smtClean="0">
                <a:cs typeface="Arial" charset="0"/>
              </a:rPr>
              <a:t>about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GimmeGimme</a:t>
            </a:r>
            <a:endParaRPr lang="en-US" dirty="0">
              <a:cs typeface="Arial" charset="0"/>
            </a:endParaRPr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17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046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6667E-6 L 0.66927 1.147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5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5E-6 4.81481E-6 L 0.15156 4.81481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\\data1\Staff\akilker\non-work\Dee\GimmeGimme\images\targe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5065" y="2819400"/>
            <a:ext cx="6298135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16764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Facebook: “Like Me” Ad Campaign</a:t>
            </a:r>
            <a:endParaRPr lang="en-US" sz="2800" dirty="0"/>
          </a:p>
        </p:txBody>
      </p:sp>
      <p:pic>
        <p:nvPicPr>
          <p:cNvPr id="11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76400" y="3385457"/>
            <a:ext cx="12424256" cy="7431314"/>
            <a:chOff x="1773180" y="3309257"/>
            <a:chExt cx="12424256" cy="7431314"/>
          </a:xfrm>
        </p:grpSpPr>
        <p:sp>
          <p:nvSpPr>
            <p:cNvPr id="2" name="Rectangle 1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90538" y="2278001"/>
            <a:ext cx="7217310" cy="4081561"/>
            <a:chOff x="690538" y="2278001"/>
            <a:chExt cx="7217310" cy="4081561"/>
          </a:xfrm>
        </p:grpSpPr>
        <p:pic>
          <p:nvPicPr>
            <p:cNvPr id="22" name="Picture 21"/>
            <p:cNvPicPr/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04348" y="3632201"/>
              <a:ext cx="2603500" cy="2508682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</p:pic>
        <p:grpSp>
          <p:nvGrpSpPr>
            <p:cNvPr id="7" name="Group 6"/>
            <p:cNvGrpSpPr/>
            <p:nvPr/>
          </p:nvGrpSpPr>
          <p:grpSpPr>
            <a:xfrm>
              <a:off x="690538" y="2278001"/>
              <a:ext cx="3271863" cy="1979184"/>
              <a:chOff x="-1135762" y="3780465"/>
              <a:chExt cx="3607837" cy="2182417"/>
            </a:xfrm>
          </p:grpSpPr>
          <p:pic>
            <p:nvPicPr>
              <p:cNvPr id="18" name="Content Placeholder 3"/>
              <p:cNvPicPr>
                <a:picLocks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-1135762" y="3780465"/>
                <a:ext cx="3607837" cy="2182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8" descr="11.jpg"/>
              <p:cNvPicPr/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010914" y="4189653"/>
                <a:ext cx="1214755" cy="1314450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94492" y="4334348"/>
              <a:ext cx="3429000" cy="2025214"/>
              <a:chOff x="554289" y="3065172"/>
              <a:chExt cx="3837407" cy="2266425"/>
            </a:xfrm>
          </p:grpSpPr>
          <p:pic>
            <p:nvPicPr>
              <p:cNvPr id="28" name="Picture 27"/>
              <p:cNvPicPr/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289" y="3065172"/>
                <a:ext cx="3837407" cy="2266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8" descr="ee.jpg"/>
              <p:cNvPicPr/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84982" y="3569190"/>
                <a:ext cx="1457325" cy="1162050"/>
              </a:xfrm>
              <a:prstGeom prst="rect">
                <a:avLst/>
              </a:prstGeom>
            </p:spPr>
          </p:pic>
        </p:grpSp>
      </p:grpSp>
      <p:sp>
        <p:nvSpPr>
          <p:cNvPr id="23" name="Oval 22"/>
          <p:cNvSpPr/>
          <p:nvPr/>
        </p:nvSpPr>
        <p:spPr>
          <a:xfrm>
            <a:off x="5286507" y="3911601"/>
            <a:ext cx="1137221" cy="411373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2400" y="2438304"/>
            <a:ext cx="8861560" cy="3562798"/>
            <a:chOff x="152400" y="2438304"/>
            <a:chExt cx="8861560" cy="3562798"/>
          </a:xfrm>
        </p:grpSpPr>
        <p:pic>
          <p:nvPicPr>
            <p:cNvPr id="31" name="Content Placeholder 3"/>
            <p:cNvPicPr>
              <a:picLocks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900" y="3795010"/>
              <a:ext cx="4353060" cy="1712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31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141" y="2438304"/>
              <a:ext cx="4328045" cy="1697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Picture 32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303690"/>
              <a:ext cx="4362786" cy="1697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6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18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57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434 L -0.67101 -1.145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2" y="-56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1.11022E-16 4.81481E-6 L 0.15 -0.307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537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3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607" y="4548612"/>
            <a:ext cx="3166752" cy="190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3866" y="4777177"/>
            <a:ext cx="3227933" cy="164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witter-grader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944" y="5158272"/>
            <a:ext cx="2057400" cy="885825"/>
          </a:xfrm>
          <a:prstGeom prst="rect">
            <a:avLst/>
          </a:prstGeom>
        </p:spPr>
      </p:pic>
      <p:pic>
        <p:nvPicPr>
          <p:cNvPr id="22" name="Picture 21" descr="mrt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3297127"/>
            <a:ext cx="2838192" cy="905800"/>
          </a:xfrm>
          <a:prstGeom prst="rect">
            <a:avLst/>
          </a:prstGeom>
        </p:spPr>
      </p:pic>
      <p:pic>
        <p:nvPicPr>
          <p:cNvPr id="23" name="Picture 22" descr="we follow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3399" y="2722878"/>
            <a:ext cx="2054299" cy="20542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Picture 4" descr="\\data1\Staff\akilker\non-work\Dee\GimmeGimme\images\target2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4855" y="1651000"/>
            <a:ext cx="3140558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rot="10800000">
            <a:off x="-4267200" y="-4591049"/>
            <a:ext cx="12424256" cy="7431314"/>
            <a:chOff x="1773180" y="3309257"/>
            <a:chExt cx="12424256" cy="7431314"/>
          </a:xfrm>
        </p:grpSpPr>
        <p:sp>
          <p:nvSpPr>
            <p:cNvPr id="13" name="Rectangle 12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399" y="1676400"/>
            <a:ext cx="535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Twitter: be “proactive” – not only “reactive”</a:t>
            </a:r>
            <a:endParaRPr lang="en-US" dirty="0" smtClean="0"/>
          </a:p>
        </p:txBody>
      </p:sp>
      <p:sp>
        <p:nvSpPr>
          <p:cNvPr id="24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19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08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6667E-6 L 0.66927 1.147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5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3851" y="762000"/>
            <a:ext cx="1372846" cy="1312308"/>
            <a:chOff x="393851" y="1167047"/>
            <a:chExt cx="1372846" cy="1312308"/>
          </a:xfrm>
        </p:grpSpPr>
        <p:pic>
          <p:nvPicPr>
            <p:cNvPr id="2050" name="Picture 2" descr="\\data1\Staff\akilker\non-work\Dee\GimmeGimme\images\pinkpostit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546959">
              <a:off x="393851" y="1167047"/>
              <a:ext cx="1372846" cy="1312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20576848">
              <a:off x="520700" y="1510791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EC1E5A"/>
                  </a:solidFill>
                  <a:latin typeface="Minion Pro" pitchFamily="18" charset="0"/>
                </a:rPr>
                <a:t>agenda</a:t>
              </a:r>
              <a:endParaRPr lang="en-US" sz="2800" dirty="0"/>
            </a:p>
          </p:txBody>
        </p:sp>
      </p:grpSp>
      <p:pic>
        <p:nvPicPr>
          <p:cNvPr id="15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rot="10800000">
            <a:off x="-4267200" y="-4591049"/>
            <a:ext cx="12424256" cy="7431314"/>
            <a:chOff x="1773180" y="3309257"/>
            <a:chExt cx="12424256" cy="7431314"/>
          </a:xfrm>
        </p:grpSpPr>
        <p:sp>
          <p:nvSpPr>
            <p:cNvPr id="13" name="Rectangle 12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33400" y="2133600"/>
            <a:ext cx="75087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1" indent="-2286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About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GimmeGimme</a:t>
            </a:r>
          </a:p>
          <a:p>
            <a:pPr marL="228600" lvl="1" indent="-2286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Situational Analysis</a:t>
            </a:r>
          </a:p>
          <a:p>
            <a:pPr marL="457200" lvl="3" indent="-228600">
              <a:buFont typeface="Arial" pitchFamily="34" charset="0"/>
              <a:buChar char="-"/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Customers, Market &amp; Competitors</a:t>
            </a:r>
            <a:endParaRPr lang="en-US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 marL="228600" lvl="1" indent="-2286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GimmeGimme’s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SWOT</a:t>
            </a:r>
          </a:p>
          <a:p>
            <a:pPr marL="228600" lvl="1" indent="-2286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Target Audience Profile of Consignment Shoppers</a:t>
            </a:r>
          </a:p>
          <a:p>
            <a:pPr marL="228600" lvl="1" indent="-2286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Who are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GimmeGimme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customers?</a:t>
            </a:r>
          </a:p>
          <a:p>
            <a:pPr marL="228600" lvl="1" indent="-2286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Who are GimmeGimme consigners?</a:t>
            </a:r>
          </a:p>
          <a:p>
            <a:pPr marL="228600" lvl="1" indent="-2286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Our Marketing/Communications objectives</a:t>
            </a:r>
          </a:p>
          <a:p>
            <a:pPr marL="228600" lvl="1" indent="-2286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GimmeGimme communication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strategies</a:t>
            </a:r>
          </a:p>
          <a:p>
            <a:pPr marL="457200" lvl="3" indent="-228600">
              <a:buFont typeface="Arial" pitchFamily="34" charset="0"/>
              <a:buChar char="-"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Creative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Brief, Media/Internet Strategy &amp; PR/Promotions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plan</a:t>
            </a:r>
          </a:p>
          <a:p>
            <a:pPr marL="228600" lvl="1" indent="-2286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Campaign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Budget</a:t>
            </a:r>
          </a:p>
          <a:p>
            <a:pPr marL="228600" lvl="1" indent="-2286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Recommendations</a:t>
            </a:r>
          </a:p>
          <a:p>
            <a:pPr marL="228600" lvl="1" indent="-228600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charset="0"/>
              </a:rPr>
              <a:t>Q&amp;A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 txBox="1">
            <a:spLocks/>
          </p:cNvSpPr>
          <p:nvPr/>
        </p:nvSpPr>
        <p:spPr>
          <a:xfrm>
            <a:off x="-28978" y="6629390"/>
            <a:ext cx="269609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2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643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6667E-6 L 0.66927 1.147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5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4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31" tmFilter="0, 0; 0.125,0.2665; 0.25,0.4; 0.375,0.465; 0.5,0.5;  0.625,0.535; 0.75,0.6; 0.875,0.7335; 1,1">
                                          <p:stCondLst>
                                            <p:cond delay="5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66" tmFilter="0, 0; 0.125,0.2665; 0.25,0.4; 0.375,0.465; 0.5,0.5;  0.625,0.535; 0.75,0.6; 0.875,0.7335; 1,1">
                                          <p:stCondLst>
                                            <p:cond delay="10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1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33" decel="50000">
                                          <p:stCondLst>
                                            <p:cond delay="5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1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33" decel="50000">
                                          <p:stCondLst>
                                            <p:cond delay="10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1">
                                          <p:stCondLst>
                                            <p:cond delay="13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33" decel="50000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1">
                                          <p:stCondLst>
                                            <p:cond delay="14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33" decel="50000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700" y="3576761"/>
            <a:ext cx="8077200" cy="299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\\data1\Staff\akilker\non-work\Dee\GimmeGimme\images\target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4855" y="1651000"/>
            <a:ext cx="3140558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1676400"/>
            <a:ext cx="54736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1E5A"/>
                </a:solidFill>
                <a:latin typeface="Minion Pro" pitchFamily="18" charset="0"/>
              </a:rPr>
              <a:t>m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edia buying and thread count creating similar to “</a:t>
            </a:r>
            <a:r>
              <a:rPr lang="en-US" sz="2800" dirty="0" err="1" smtClean="0">
                <a:solidFill>
                  <a:srgbClr val="EC1E5A"/>
                </a:solidFill>
                <a:latin typeface="Minion Pro" pitchFamily="18" charset="0"/>
              </a:rPr>
              <a:t>PurseForum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”</a:t>
            </a:r>
            <a:endParaRPr lang="en-US" sz="2800" dirty="0"/>
          </a:p>
        </p:txBody>
      </p:sp>
      <p:pic>
        <p:nvPicPr>
          <p:cNvPr id="11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76400" y="3385457"/>
            <a:ext cx="12424256" cy="7431314"/>
            <a:chOff x="1773180" y="3309257"/>
            <a:chExt cx="12424256" cy="7431314"/>
          </a:xfrm>
        </p:grpSpPr>
        <p:sp>
          <p:nvSpPr>
            <p:cNvPr id="2" name="Rectangle 1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20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694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434 L -0.67101 -1.145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2" y="-56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5529" y="4554927"/>
            <a:ext cx="2705642" cy="87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Content Placeholder 3"/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6260" y="5653737"/>
            <a:ext cx="7745740" cy="80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7070" y="3054440"/>
            <a:ext cx="2293246" cy="125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\\data1\Staff\akilker\non-work\Dee\GimmeGimme\images\target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4855" y="1651000"/>
            <a:ext cx="3140558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rot="10800000">
            <a:off x="-4267200" y="-4591049"/>
            <a:ext cx="12424256" cy="7431314"/>
            <a:chOff x="1773180" y="3309257"/>
            <a:chExt cx="12424256" cy="7431314"/>
          </a:xfrm>
        </p:grpSpPr>
        <p:sp>
          <p:nvSpPr>
            <p:cNvPr id="13" name="Rectangle 12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1676400"/>
            <a:ext cx="497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blog: link building to spread word about GimmeGimme</a:t>
            </a:r>
            <a:endParaRPr lang="en-US" dirty="0" smtClean="0"/>
          </a:p>
        </p:txBody>
      </p:sp>
      <p:sp>
        <p:nvSpPr>
          <p:cNvPr id="18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21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04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6667E-6 L 0.66927 1.147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5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data1\Staff\akilker\non-work\Dee\GimmeGimme\images\interne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9242" y="2745103"/>
            <a:ext cx="3233928" cy="384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1" y="1676400"/>
            <a:ext cx="472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Internet strategy</a:t>
            </a:r>
          </a:p>
          <a:p>
            <a:pPr marL="0" lvl="1"/>
            <a:r>
              <a:rPr lang="en-US" sz="2400" b="1" dirty="0">
                <a:solidFill>
                  <a:srgbClr val="EC1E5A"/>
                </a:solidFill>
                <a:cs typeface="Arial" charset="0"/>
              </a:rPr>
              <a:t>Goal: </a:t>
            </a:r>
            <a:r>
              <a:rPr lang="en-US" sz="2400" i="1" dirty="0" smtClean="0">
                <a:cs typeface="Arial" charset="0"/>
              </a:rPr>
              <a:t>We are going to use SEO and Paid Search to drive traffic and increase page ranking</a:t>
            </a:r>
            <a:endParaRPr lang="en-US" sz="2400" i="1" dirty="0">
              <a:cs typeface="Arial" charset="0"/>
            </a:endParaRPr>
          </a:p>
        </p:txBody>
      </p:sp>
      <p:pic>
        <p:nvPicPr>
          <p:cNvPr id="11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76400" y="3385457"/>
            <a:ext cx="12424256" cy="7431314"/>
            <a:chOff x="1773180" y="3309257"/>
            <a:chExt cx="12424256" cy="7431314"/>
          </a:xfrm>
        </p:grpSpPr>
        <p:sp>
          <p:nvSpPr>
            <p:cNvPr id="2" name="Rectangle 1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399" y="1676400"/>
            <a:ext cx="54736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Internet strategy</a:t>
            </a:r>
          </a:p>
          <a:p>
            <a:pPr lvl="1" indent="-228600">
              <a:spcBef>
                <a:spcPts val="1200"/>
              </a:spcBef>
              <a:buFont typeface="Arial" charset="0"/>
              <a:buChar char="•"/>
            </a:pPr>
            <a:r>
              <a:rPr lang="en-US" dirty="0">
                <a:cs typeface="Arial" charset="0"/>
              </a:rPr>
              <a:t>SEO: Onsite and Offsite Optimization </a:t>
            </a:r>
            <a:r>
              <a:rPr lang="en-US" dirty="0" smtClean="0">
                <a:cs typeface="Arial" charset="0"/>
              </a:rPr>
              <a:t>Strategy</a:t>
            </a:r>
            <a:endParaRPr lang="en-US" dirty="0">
              <a:cs typeface="Arial" charset="0"/>
            </a:endParaRPr>
          </a:p>
          <a:p>
            <a:pPr lvl="1" indent="-228600">
              <a:spcBef>
                <a:spcPts val="1200"/>
              </a:spcBef>
              <a:buFont typeface="Arial" charset="0"/>
              <a:buChar char="•"/>
            </a:pPr>
            <a:r>
              <a:rPr lang="en-US" dirty="0">
                <a:cs typeface="Arial" charset="0"/>
              </a:rPr>
              <a:t>Paid Search: Google Ads </a:t>
            </a:r>
            <a:r>
              <a:rPr lang="en-US" dirty="0" smtClean="0">
                <a:cs typeface="Arial" charset="0"/>
              </a:rPr>
              <a:t>Campaign</a:t>
            </a:r>
            <a:endParaRPr lang="en-US" dirty="0">
              <a:cs typeface="Arial" charset="0"/>
            </a:endParaRPr>
          </a:p>
          <a:p>
            <a:pPr lvl="1" indent="-228600">
              <a:spcBef>
                <a:spcPts val="1200"/>
              </a:spcBef>
              <a:buFont typeface="Arial" charset="0"/>
              <a:buChar char="•"/>
            </a:pPr>
            <a:r>
              <a:rPr lang="en-US" dirty="0">
                <a:cs typeface="Arial" charset="0"/>
              </a:rPr>
              <a:t>Email Marketing: Personal and customized to build loyal </a:t>
            </a:r>
            <a:r>
              <a:rPr lang="en-US" dirty="0" smtClean="0">
                <a:cs typeface="Arial" charset="0"/>
              </a:rPr>
              <a:t>connections</a:t>
            </a:r>
            <a:endParaRPr lang="en-US" dirty="0">
              <a:cs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22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94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434 L -0.67101 -1.145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2" y="-56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rot="10800000">
            <a:off x="-4267200" y="-4591049"/>
            <a:ext cx="12424256" cy="7431314"/>
            <a:chOff x="1773180" y="3309257"/>
            <a:chExt cx="12424256" cy="7431314"/>
          </a:xfrm>
        </p:grpSpPr>
        <p:sp>
          <p:nvSpPr>
            <p:cNvPr id="13" name="Rectangle 12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0" y="1676400"/>
            <a:ext cx="497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SEO+PPC</a:t>
            </a:r>
            <a:endParaRPr lang="en-US" dirty="0" smtClean="0"/>
          </a:p>
        </p:txBody>
      </p:sp>
      <p:pic>
        <p:nvPicPr>
          <p:cNvPr id="18" name="Content Placeholder 3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011" y="2247245"/>
            <a:ext cx="8331200" cy="41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23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064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6667E-6 L 0.66927 1.147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5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1" y="1676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GimmeGimme media plan</a:t>
            </a:r>
          </a:p>
        </p:txBody>
      </p:sp>
      <p:pic>
        <p:nvPicPr>
          <p:cNvPr id="11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76400" y="3385457"/>
            <a:ext cx="12424256" cy="7431314"/>
            <a:chOff x="1773180" y="3309257"/>
            <a:chExt cx="12424256" cy="7431314"/>
          </a:xfrm>
        </p:grpSpPr>
        <p:sp>
          <p:nvSpPr>
            <p:cNvPr id="2" name="Rectangle 1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0" y="3933824"/>
            <a:ext cx="9144000" cy="333375"/>
            <a:chOff x="0" y="3933824"/>
            <a:chExt cx="9144000" cy="33337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0" y="4093560"/>
              <a:ext cx="9144000" cy="11717"/>
            </a:xfrm>
            <a:prstGeom prst="line">
              <a:avLst/>
            </a:prstGeom>
            <a:ln w="304800">
              <a:solidFill>
                <a:srgbClr val="EC1E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0" y="3933824"/>
              <a:ext cx="838200" cy="33337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217" y="3956147"/>
              <a:ext cx="8129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EC1E5A"/>
                  </a:solidFill>
                  <a:latin typeface="Minion Pro" pitchFamily="18" charset="0"/>
                </a:rPr>
                <a:t>timeline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56310" y="3956147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Minion Pro" pitchFamily="18" charset="0"/>
                </a:rPr>
                <a:t>September 2011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07330" y="3956147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Minion Pro" pitchFamily="18" charset="0"/>
                </a:rPr>
                <a:t>October 2011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78930" y="3956147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Minion Pro" pitchFamily="18" charset="0"/>
                </a:rPr>
                <a:t>November 2011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50530" y="3956147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Minion Pro" pitchFamily="18" charset="0"/>
                </a:rPr>
                <a:t>December 2011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00800" y="3956147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Minion Pro" pitchFamily="18" charset="0"/>
                </a:rPr>
                <a:t>January 2011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72400" y="3956147"/>
              <a:ext cx="1219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Minion Pro" pitchFamily="18" charset="0"/>
                </a:rPr>
                <a:t>February 2011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278755" y="4008922"/>
              <a:ext cx="0" cy="1692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538335" y="4008922"/>
              <a:ext cx="0" cy="1692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945755" y="4008922"/>
              <a:ext cx="0" cy="1692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23070" y="4008922"/>
              <a:ext cx="0" cy="1692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629525" y="4008922"/>
              <a:ext cx="0" cy="1692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98684" y="2895599"/>
            <a:ext cx="1223270" cy="1052562"/>
            <a:chOff x="948430" y="2332895"/>
            <a:chExt cx="1223270" cy="105256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4" name="Isosceles Triangle 33"/>
            <p:cNvSpPr/>
            <p:nvPr/>
          </p:nvSpPr>
          <p:spPr>
            <a:xfrm rot="10800000">
              <a:off x="1371600" y="2735578"/>
              <a:ext cx="376930" cy="649879"/>
            </a:xfrm>
            <a:prstGeom prst="triangle">
              <a:avLst/>
            </a:prstGeom>
            <a:solidFill>
              <a:srgbClr val="EC1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48430" y="2332895"/>
              <a:ext cx="1223270" cy="498121"/>
            </a:xfrm>
            <a:prstGeom prst="rect">
              <a:avLst/>
            </a:prstGeom>
            <a:solidFill>
              <a:srgbClr val="EC1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Facebook “Like Me” Campaign</a:t>
              </a:r>
              <a:endParaRPr lang="en-US" sz="1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 rot="10800000">
            <a:off x="1215129" y="4248150"/>
            <a:ext cx="1223270" cy="1255484"/>
            <a:chOff x="948430" y="2129973"/>
            <a:chExt cx="1223270" cy="125548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Isosceles Triangle 38"/>
            <p:cNvSpPr/>
            <p:nvPr/>
          </p:nvSpPr>
          <p:spPr>
            <a:xfrm rot="10800000">
              <a:off x="1371600" y="2735578"/>
              <a:ext cx="376930" cy="649879"/>
            </a:xfrm>
            <a:prstGeom prst="triangle">
              <a:avLst/>
            </a:prstGeom>
            <a:solidFill>
              <a:srgbClr val="EC1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10800000">
              <a:off x="948430" y="2129973"/>
              <a:ext cx="1223270" cy="701044"/>
            </a:xfrm>
            <a:prstGeom prst="rect">
              <a:avLst/>
            </a:prstGeom>
            <a:solidFill>
              <a:srgbClr val="EC1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SEO+PPC Search Campaign</a:t>
              </a:r>
              <a:endParaRPr lang="en-US" sz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278755" y="2692677"/>
            <a:ext cx="1223270" cy="1255484"/>
            <a:chOff x="948430" y="2129973"/>
            <a:chExt cx="1223270" cy="125548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2" name="Isosceles Triangle 41"/>
            <p:cNvSpPr/>
            <p:nvPr/>
          </p:nvSpPr>
          <p:spPr>
            <a:xfrm rot="10800000">
              <a:off x="1371600" y="2735578"/>
              <a:ext cx="376930" cy="649879"/>
            </a:xfrm>
            <a:prstGeom prst="triangle">
              <a:avLst/>
            </a:prstGeom>
            <a:solidFill>
              <a:srgbClr val="EC1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48430" y="2129973"/>
              <a:ext cx="1223270" cy="701044"/>
            </a:xfrm>
            <a:prstGeom prst="rect">
              <a:avLst/>
            </a:prstGeom>
            <a:solidFill>
              <a:srgbClr val="EC1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“Facebook Insights” Tracking</a:t>
              </a:r>
              <a:endParaRPr lang="en-US" sz="1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 rot="10800000">
            <a:off x="3627235" y="4248150"/>
            <a:ext cx="1318520" cy="1466850"/>
            <a:chOff x="900805" y="1918607"/>
            <a:chExt cx="1318520" cy="14668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5" name="Isosceles Triangle 44"/>
            <p:cNvSpPr/>
            <p:nvPr/>
          </p:nvSpPr>
          <p:spPr>
            <a:xfrm rot="10800000">
              <a:off x="1371600" y="2735578"/>
              <a:ext cx="376930" cy="649879"/>
            </a:xfrm>
            <a:prstGeom prst="triangle">
              <a:avLst/>
            </a:prstGeom>
            <a:solidFill>
              <a:srgbClr val="EC1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10800000">
              <a:off x="900805" y="1918607"/>
              <a:ext cx="1318520" cy="912410"/>
            </a:xfrm>
            <a:prstGeom prst="rect">
              <a:avLst/>
            </a:prstGeom>
            <a:solidFill>
              <a:srgbClr val="EC1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Twitter, Blog Influencers Pitches and Follow-ups</a:t>
              </a:r>
              <a:endParaRPr lang="en-US" sz="12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016500" y="2895599"/>
            <a:ext cx="1223270" cy="1052562"/>
            <a:chOff x="948430" y="2332895"/>
            <a:chExt cx="1223270" cy="105256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8" name="Isosceles Triangle 47"/>
            <p:cNvSpPr/>
            <p:nvPr/>
          </p:nvSpPr>
          <p:spPr>
            <a:xfrm rot="10800000">
              <a:off x="1371600" y="2735578"/>
              <a:ext cx="376930" cy="649879"/>
            </a:xfrm>
            <a:prstGeom prst="triangle">
              <a:avLst/>
            </a:prstGeom>
            <a:solidFill>
              <a:srgbClr val="EC1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48430" y="2332895"/>
              <a:ext cx="1223270" cy="498122"/>
            </a:xfrm>
            <a:prstGeom prst="rect">
              <a:avLst/>
            </a:prstGeom>
            <a:solidFill>
              <a:srgbClr val="EC1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Media Buying: </a:t>
              </a:r>
              <a:r>
                <a:rPr lang="en-US" sz="1200" dirty="0" err="1" smtClean="0"/>
                <a:t>PurseForum</a:t>
              </a:r>
              <a:endParaRPr lang="en-US" sz="1200" dirty="0"/>
            </a:p>
          </p:txBody>
        </p:sp>
      </p:grpSp>
      <p:grpSp>
        <p:nvGrpSpPr>
          <p:cNvPr id="50" name="Group 49"/>
          <p:cNvGrpSpPr/>
          <p:nvPr/>
        </p:nvGrpSpPr>
        <p:grpSpPr>
          <a:xfrm rot="10800000">
            <a:off x="6396730" y="4248150"/>
            <a:ext cx="1223270" cy="1255484"/>
            <a:chOff x="948430" y="2129973"/>
            <a:chExt cx="1223270" cy="125548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1" name="Isosceles Triangle 50"/>
            <p:cNvSpPr/>
            <p:nvPr/>
          </p:nvSpPr>
          <p:spPr>
            <a:xfrm rot="10800000">
              <a:off x="1371600" y="2735578"/>
              <a:ext cx="376930" cy="649879"/>
            </a:xfrm>
            <a:prstGeom prst="triangle">
              <a:avLst/>
            </a:prstGeom>
            <a:solidFill>
              <a:srgbClr val="EC1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rot="10800000">
              <a:off x="948430" y="2129973"/>
              <a:ext cx="1223270" cy="701044"/>
            </a:xfrm>
            <a:prstGeom prst="rect">
              <a:avLst/>
            </a:prstGeom>
            <a:solidFill>
              <a:srgbClr val="EC1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Email Marketing Report</a:t>
              </a:r>
              <a:endParaRPr lang="en-US" sz="1200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772400" y="2895599"/>
            <a:ext cx="1223270" cy="1052562"/>
            <a:chOff x="948430" y="2332895"/>
            <a:chExt cx="1223270" cy="105256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4" name="Isosceles Triangle 53"/>
            <p:cNvSpPr/>
            <p:nvPr/>
          </p:nvSpPr>
          <p:spPr>
            <a:xfrm rot="10800000">
              <a:off x="1371600" y="2735578"/>
              <a:ext cx="376930" cy="649879"/>
            </a:xfrm>
            <a:prstGeom prst="triangle">
              <a:avLst/>
            </a:prstGeom>
            <a:solidFill>
              <a:srgbClr val="EC1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48430" y="2332895"/>
              <a:ext cx="1223270" cy="498122"/>
            </a:xfrm>
            <a:prstGeom prst="rect">
              <a:avLst/>
            </a:prstGeom>
            <a:solidFill>
              <a:srgbClr val="EC1E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Blog Link Building Report</a:t>
              </a:r>
              <a:endParaRPr lang="en-US" sz="1200" dirty="0"/>
            </a:p>
          </p:txBody>
        </p:sp>
      </p:grpSp>
      <p:sp>
        <p:nvSpPr>
          <p:cNvPr id="56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24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09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434 L -0.67101 -1.145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2" y="-56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399" y="1676400"/>
            <a:ext cx="53594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800" dirty="0">
                <a:solidFill>
                  <a:srgbClr val="EC1E5A"/>
                </a:solidFill>
                <a:latin typeface="Minion Pro" pitchFamily="18" charset="0"/>
              </a:rPr>
              <a:t>p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ublic relations</a:t>
            </a:r>
            <a:endParaRPr lang="en-US" dirty="0" smtClean="0"/>
          </a:p>
          <a:p>
            <a:pPr marL="400050" indent="-228600">
              <a:buFont typeface="Arial" charset="0"/>
              <a:buChar char="•"/>
            </a:pPr>
            <a:r>
              <a:rPr lang="en-US" dirty="0" smtClean="0">
                <a:latin typeface="+mj-lt"/>
                <a:cs typeface="Arial" charset="0"/>
              </a:rPr>
              <a:t>Me-to-You Tour Campaign</a:t>
            </a:r>
          </a:p>
          <a:p>
            <a:pPr marL="628650" indent="-228600">
              <a:buFont typeface="Arial" pitchFamily="34" charset="0"/>
              <a:buChar char="-"/>
            </a:pPr>
            <a:r>
              <a:rPr lang="en-US" dirty="0" smtClean="0">
                <a:latin typeface="+mj-lt"/>
                <a:cs typeface="Arial" charset="0"/>
              </a:rPr>
              <a:t>Customers</a:t>
            </a:r>
          </a:p>
          <a:p>
            <a:pPr marL="628650" indent="-228600">
              <a:buFont typeface="Arial" pitchFamily="34" charset="0"/>
              <a:buChar char="-"/>
            </a:pPr>
            <a:r>
              <a:rPr lang="en-US" dirty="0" smtClean="0">
                <a:latin typeface="+mj-lt"/>
                <a:cs typeface="Arial" charset="0"/>
              </a:rPr>
              <a:t>Cosigners</a:t>
            </a:r>
          </a:p>
          <a:p>
            <a:pPr marL="628650" indent="-228600">
              <a:buFont typeface="Arial" pitchFamily="34" charset="0"/>
              <a:buChar char="-"/>
            </a:pPr>
            <a:endParaRPr lang="en-US" dirty="0" smtClean="0">
              <a:latin typeface="+mj-lt"/>
              <a:cs typeface="Arial" charset="0"/>
            </a:endParaRPr>
          </a:p>
          <a:p>
            <a:pPr marL="400050" indent="-228600">
              <a:buFont typeface="Arial" charset="0"/>
              <a:buChar char="•"/>
            </a:pPr>
            <a:r>
              <a:rPr lang="en-US" dirty="0">
                <a:cs typeface="Arial" charset="0"/>
              </a:rPr>
              <a:t>GimmeGimme </a:t>
            </a:r>
            <a:r>
              <a:rPr lang="en-US" dirty="0" smtClean="0">
                <a:cs typeface="Arial" charset="0"/>
              </a:rPr>
              <a:t>Street Team</a:t>
            </a:r>
            <a:endParaRPr lang="en-US" dirty="0">
              <a:cs typeface="Arial" charset="0"/>
            </a:endParaRPr>
          </a:p>
          <a:p>
            <a:pPr marL="628650" indent="-228600">
              <a:buFont typeface="Arial" pitchFamily="34" charset="0"/>
              <a:buChar char="-"/>
            </a:pPr>
            <a:r>
              <a:rPr lang="en-US" dirty="0">
                <a:cs typeface="Arial" charset="0"/>
              </a:rPr>
              <a:t>Associations</a:t>
            </a:r>
          </a:p>
          <a:p>
            <a:pPr marL="628650" indent="-228600">
              <a:buFont typeface="Arial" pitchFamily="34" charset="0"/>
              <a:buChar char="-"/>
            </a:pPr>
            <a:r>
              <a:rPr lang="en-US" dirty="0">
                <a:cs typeface="Arial" charset="0"/>
              </a:rPr>
              <a:t>Online Connections</a:t>
            </a:r>
          </a:p>
          <a:p>
            <a:pPr marL="400050"/>
            <a:endParaRPr lang="en-US" dirty="0" smtClean="0">
              <a:latin typeface="+mj-lt"/>
              <a:cs typeface="Arial" charset="0"/>
            </a:endParaRPr>
          </a:p>
          <a:p>
            <a:pPr marL="400050" indent="-228600">
              <a:buFont typeface="Arial" pitchFamily="34" charset="0"/>
              <a:buChar char="•"/>
            </a:pPr>
            <a:r>
              <a:rPr lang="en-US" dirty="0">
                <a:cs typeface="Arial" charset="0"/>
              </a:rPr>
              <a:t>Website launch and 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fashion show</a:t>
            </a:r>
            <a:endParaRPr lang="en-US" dirty="0"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rot="10800000">
            <a:off x="-4267200" y="-4591049"/>
            <a:ext cx="12424256" cy="7431314"/>
            <a:chOff x="1773180" y="3309257"/>
            <a:chExt cx="12424256" cy="7431314"/>
          </a:xfrm>
        </p:grpSpPr>
        <p:sp>
          <p:nvSpPr>
            <p:cNvPr id="13" name="Rectangle 12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gimme-flye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625" y="1766104"/>
            <a:ext cx="3874491" cy="4735489"/>
          </a:xfrm>
          <a:prstGeom prst="rect">
            <a:avLst/>
          </a:prstGeom>
        </p:spPr>
      </p:pic>
      <p:pic>
        <p:nvPicPr>
          <p:cNvPr id="20" name="Picture 19" descr="gg-promo-piece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34810" y="2404259"/>
            <a:ext cx="5073730" cy="3459177"/>
          </a:xfrm>
          <a:prstGeom prst="rect">
            <a:avLst/>
          </a:prstGeom>
        </p:spPr>
      </p:pic>
      <p:pic>
        <p:nvPicPr>
          <p:cNvPr id="21" name="Picture 20" descr="gg-promo-piece2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810" y="2260367"/>
            <a:ext cx="5075840" cy="3746964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25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24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6667E-6 L 0.66927 1.147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5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web-ad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0663" y="2735578"/>
            <a:ext cx="6698136" cy="848492"/>
          </a:xfrm>
          <a:prstGeom prst="rect">
            <a:avLst/>
          </a:prstGeom>
        </p:spPr>
      </p:pic>
      <p:pic>
        <p:nvPicPr>
          <p:cNvPr id="27" name="Picture 26" descr="web-ad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0663" y="4876800"/>
            <a:ext cx="6697865" cy="838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33401" y="1676400"/>
            <a:ext cx="76961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promotions</a:t>
            </a:r>
            <a:endParaRPr lang="en-US" dirty="0" smtClean="0"/>
          </a:p>
          <a:p>
            <a:pPr marL="228600" indent="-228600">
              <a:spcBef>
                <a:spcPts val="1200"/>
              </a:spcBef>
              <a:buFont typeface="Arial" charset="0"/>
              <a:buChar char="•"/>
            </a:pPr>
            <a:r>
              <a:rPr lang="en-US" dirty="0">
                <a:cs typeface="Arial" charset="0"/>
              </a:rPr>
              <a:t>Price Promotions for Holidays, Events &amp; </a:t>
            </a:r>
            <a:r>
              <a:rPr lang="en-US" dirty="0" smtClean="0">
                <a:cs typeface="Arial" charset="0"/>
              </a:rPr>
              <a:t>FW</a:t>
            </a:r>
          </a:p>
          <a:p>
            <a:pPr marL="228600" indent="-228600">
              <a:spcBef>
                <a:spcPts val="1200"/>
              </a:spcBef>
              <a:buFont typeface="Arial" charset="0"/>
              <a:buChar char="•"/>
            </a:pPr>
            <a:endParaRPr lang="en-US" dirty="0">
              <a:cs typeface="Arial" charset="0"/>
            </a:endParaRPr>
          </a:p>
          <a:p>
            <a:pPr marL="228600" indent="-228600">
              <a:spcBef>
                <a:spcPts val="1200"/>
              </a:spcBef>
              <a:buFont typeface="Arial" charset="0"/>
              <a:buChar char="•"/>
            </a:pPr>
            <a:endParaRPr lang="en-US" dirty="0" smtClean="0">
              <a:cs typeface="Arial" charset="0"/>
            </a:endParaRPr>
          </a:p>
          <a:p>
            <a:pPr marL="228600" indent="-228600">
              <a:spcBef>
                <a:spcPts val="1200"/>
              </a:spcBef>
              <a:buFont typeface="Arial" charset="0"/>
              <a:buChar char="•"/>
            </a:pPr>
            <a:endParaRPr lang="en-US" dirty="0">
              <a:cs typeface="Arial" charset="0"/>
            </a:endParaRPr>
          </a:p>
          <a:p>
            <a:pPr marL="228600" indent="-228600">
              <a:buFont typeface="Arial" charset="0"/>
              <a:buChar char="•"/>
            </a:pPr>
            <a:r>
              <a:rPr lang="en-US" dirty="0">
                <a:latin typeface="+mj-lt"/>
                <a:cs typeface="Arial" charset="0"/>
              </a:rPr>
              <a:t>Random Giveaways</a:t>
            </a:r>
          </a:p>
          <a:p>
            <a:pPr marL="457200" lvl="2" indent="-228600">
              <a:buFont typeface="Arial" pitchFamily="34" charset="0"/>
              <a:buChar char="-"/>
            </a:pPr>
            <a:r>
              <a:rPr lang="en-US" dirty="0">
                <a:latin typeface="+mj-lt"/>
                <a:cs typeface="Arial" charset="0"/>
              </a:rPr>
              <a:t>Facebook Fan Page Likes</a:t>
            </a:r>
          </a:p>
          <a:p>
            <a:pPr marL="457200" lvl="2" indent="-228600">
              <a:buFont typeface="Arial" pitchFamily="34" charset="0"/>
              <a:buChar char="-"/>
            </a:pPr>
            <a:r>
              <a:rPr lang="en-US" dirty="0">
                <a:latin typeface="+mj-lt"/>
                <a:cs typeface="Arial" charset="0"/>
              </a:rPr>
              <a:t>GimmeGimme Fan </a:t>
            </a:r>
            <a:r>
              <a:rPr lang="en-US" dirty="0" smtClean="0">
                <a:latin typeface="+mj-lt"/>
                <a:cs typeface="Arial" charset="0"/>
              </a:rPr>
              <a:t>Photos</a:t>
            </a:r>
            <a:endParaRPr lang="en-US" dirty="0">
              <a:latin typeface="+mj-lt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76400" y="3385457"/>
            <a:ext cx="12424256" cy="7431314"/>
            <a:chOff x="1773180" y="3309257"/>
            <a:chExt cx="12424256" cy="7431314"/>
          </a:xfrm>
        </p:grpSpPr>
        <p:sp>
          <p:nvSpPr>
            <p:cNvPr id="2" name="Rectangle 1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26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47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434 L -0.67101 -1.145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2" y="-56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data1\Staff\akilker\non-work\Dee\GimmeGimme\Data\Gimme Gimme Budget Plan Revi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99" y="2362200"/>
            <a:ext cx="7325009" cy="38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3399" y="1676400"/>
            <a:ext cx="535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800" dirty="0">
                <a:solidFill>
                  <a:srgbClr val="EC1E5A"/>
                </a:solidFill>
                <a:latin typeface="Minion Pro" pitchFamily="18" charset="0"/>
              </a:rPr>
              <a:t>c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ampaign budget</a:t>
            </a:r>
            <a:endParaRPr lang="en-US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rot="10800000">
            <a:off x="-4267200" y="-4591049"/>
            <a:ext cx="12424256" cy="7431314"/>
            <a:chOff x="1773180" y="3309257"/>
            <a:chExt cx="12424256" cy="7431314"/>
          </a:xfrm>
        </p:grpSpPr>
        <p:sp>
          <p:nvSpPr>
            <p:cNvPr id="13" name="Rectangle 12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27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81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6667E-6 L 0.66927 1.147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5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1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1" y="1676400"/>
            <a:ext cx="800099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recommendations</a:t>
            </a:r>
            <a:endParaRPr lang="en-US" dirty="0" smtClean="0"/>
          </a:p>
          <a:p>
            <a:pPr marL="406400" lvl="1" indent="-231775">
              <a:spcBef>
                <a:spcPts val="600"/>
              </a:spcBef>
              <a:buFont typeface="Arial" charset="0"/>
              <a:buChar char="•"/>
            </a:pP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Connect with NYS – Small Business Development Center </a:t>
            </a:r>
            <a:r>
              <a:rPr lang="en-US" altLang="zh-TW" dirty="0">
                <a:ea typeface="新細明體" charset="-120"/>
                <a:cs typeface="Arial" charset="0"/>
              </a:rPr>
              <a:t>which helps position clients for success with their small businesses – FREE of charge</a:t>
            </a:r>
          </a:p>
          <a:p>
            <a:pPr marL="685800" lvl="3" indent="-285750">
              <a:buFont typeface="Arial" pitchFamily="34" charset="0"/>
              <a:buChar char="-"/>
            </a:pPr>
            <a:r>
              <a:rPr lang="en-US" altLang="zh-TW" sz="1600" dirty="0">
                <a:ea typeface="新細明體" charset="-120"/>
                <a:cs typeface="Arial" charset="0"/>
              </a:rPr>
              <a:t>Discover source of funding</a:t>
            </a:r>
          </a:p>
          <a:p>
            <a:pPr marL="685800" lvl="3" indent="-285750">
              <a:buFont typeface="Arial" pitchFamily="34" charset="0"/>
              <a:buChar char="-"/>
            </a:pPr>
            <a:r>
              <a:rPr lang="en-US" altLang="zh-TW" sz="1600" dirty="0">
                <a:ea typeface="新細明體" charset="-120"/>
                <a:cs typeface="Arial" charset="0"/>
              </a:rPr>
              <a:t>Prepare for </a:t>
            </a:r>
            <a:r>
              <a:rPr lang="en-US" altLang="zh-TW" sz="1600" dirty="0" err="1">
                <a:ea typeface="新細明體" charset="-120"/>
                <a:cs typeface="Arial" charset="0"/>
              </a:rPr>
              <a:t>eCommerce</a:t>
            </a:r>
            <a:endParaRPr lang="en-US" altLang="zh-TW" sz="1600" dirty="0">
              <a:ea typeface="新細明體" charset="-120"/>
              <a:cs typeface="Arial" charset="0"/>
            </a:endParaRPr>
          </a:p>
          <a:p>
            <a:pPr marL="685800" lvl="3" indent="-285750">
              <a:buFont typeface="Arial" pitchFamily="34" charset="0"/>
              <a:buChar char="-"/>
            </a:pPr>
            <a:r>
              <a:rPr lang="en-US" altLang="zh-TW" sz="1600" dirty="0">
                <a:ea typeface="新細明體" charset="-120"/>
                <a:cs typeface="Arial" charset="0"/>
              </a:rPr>
              <a:t>Comply with licensing and regulations</a:t>
            </a:r>
          </a:p>
          <a:p>
            <a:pPr marL="685800" lvl="3" indent="-285750">
              <a:buFont typeface="Arial" pitchFamily="34" charset="0"/>
              <a:buChar char="-"/>
            </a:pPr>
            <a:r>
              <a:rPr lang="en-US" altLang="zh-TW" sz="1600" dirty="0">
                <a:ea typeface="新細明體" charset="-120"/>
                <a:cs typeface="Arial" charset="0"/>
              </a:rPr>
              <a:t>Develop marketing plans</a:t>
            </a:r>
          </a:p>
          <a:p>
            <a:pPr marL="685800" lvl="3" indent="-285750">
              <a:buFont typeface="Arial" pitchFamily="34" charset="0"/>
              <a:buChar char="-"/>
            </a:pPr>
            <a:r>
              <a:rPr lang="en-US" altLang="zh-TW" sz="1600" dirty="0">
                <a:ea typeface="新細明體" charset="-120"/>
                <a:cs typeface="Arial" charset="0"/>
              </a:rPr>
              <a:t>Assess an inventions </a:t>
            </a:r>
            <a:r>
              <a:rPr lang="en-US" altLang="zh-TW" sz="1600" dirty="0" smtClean="0">
                <a:ea typeface="新細明體" charset="-120"/>
                <a:cs typeface="Arial" charset="0"/>
              </a:rPr>
              <a:t>liability</a:t>
            </a:r>
            <a:endParaRPr lang="en-US" altLang="zh-TW" sz="1600" dirty="0">
              <a:ea typeface="新細明體" charset="-120"/>
              <a:cs typeface="Arial" charset="0"/>
            </a:endParaRPr>
          </a:p>
          <a:p>
            <a:pPr marL="406400" lvl="1" indent="-231775">
              <a:spcBef>
                <a:spcPts val="600"/>
              </a:spcBef>
              <a:buFont typeface="Arial" charset="0"/>
              <a:buChar char="•"/>
            </a:pP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Become a member of American Business Women Association  </a:t>
            </a:r>
            <a:r>
              <a:rPr lang="en-US" altLang="zh-TW" dirty="0">
                <a:ea typeface="新細明體" charset="-120"/>
                <a:cs typeface="Arial" charset="0"/>
              </a:rPr>
              <a:t>- great resource and networking tool for professional </a:t>
            </a:r>
            <a:r>
              <a:rPr lang="en-US" altLang="zh-TW" dirty="0" smtClean="0">
                <a:ea typeface="新細明體" charset="-120"/>
                <a:cs typeface="Arial" charset="0"/>
              </a:rPr>
              <a:t>women</a:t>
            </a:r>
            <a:endParaRPr lang="en-US" altLang="zh-TW" dirty="0">
              <a:ea typeface="新細明體" charset="-120"/>
              <a:cs typeface="Arial" charset="0"/>
            </a:endParaRPr>
          </a:p>
          <a:p>
            <a:pPr marL="406400" lvl="1" indent="-231775">
              <a:spcBef>
                <a:spcPts val="600"/>
              </a:spcBef>
              <a:buFont typeface="Arial" charset="0"/>
              <a:buChar char="•"/>
            </a:pP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Sell current inventory through “justsellitstore.com” </a:t>
            </a:r>
            <a:r>
              <a:rPr lang="en-US" altLang="zh-TW" dirty="0">
                <a:ea typeface="新細明體" charset="-120"/>
                <a:cs typeface="Arial" charset="0"/>
              </a:rPr>
              <a:t>– until website is up and functional as this site specializes in “selling high-end luxury” </a:t>
            </a:r>
            <a:r>
              <a:rPr lang="en-US" altLang="zh-TW" dirty="0" smtClean="0">
                <a:ea typeface="新細明體" charset="-120"/>
                <a:cs typeface="Arial" charset="0"/>
              </a:rPr>
              <a:t>items</a:t>
            </a:r>
            <a:endParaRPr lang="en-US" altLang="zh-TW" dirty="0">
              <a:ea typeface="新細明體" charset="-120"/>
              <a:cs typeface="Arial" charset="0"/>
            </a:endParaRPr>
          </a:p>
          <a:p>
            <a:pPr marL="406400" lvl="1" indent="-231775">
              <a:spcBef>
                <a:spcPts val="600"/>
              </a:spcBef>
              <a:buFont typeface="Arial" charset="0"/>
              <a:buChar char="•"/>
            </a:pP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Postpone release of Website until September 2011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76400" y="3385457"/>
            <a:ext cx="12424256" cy="7431314"/>
            <a:chOff x="1773180" y="3309257"/>
            <a:chExt cx="12424256" cy="7431314"/>
          </a:xfrm>
        </p:grpSpPr>
        <p:sp>
          <p:nvSpPr>
            <p:cNvPr id="2" name="Rectangle 1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28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283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434 L -0.67101 -1.145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2" y="-56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gimme-website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352" y="812573"/>
            <a:ext cx="4743848" cy="5797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194817" y="3896380"/>
            <a:ext cx="394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www.gimme-gimme.com</a:t>
            </a:r>
            <a:endParaRPr lang="en-US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rot="10800000">
            <a:off x="-4267200" y="-4591049"/>
            <a:ext cx="12424256" cy="7431314"/>
            <a:chOff x="1773180" y="3309257"/>
            <a:chExt cx="12424256" cy="7431314"/>
          </a:xfrm>
        </p:grpSpPr>
        <p:sp>
          <p:nvSpPr>
            <p:cNvPr id="13" name="Rectangle 12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web-ad1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62300" y="1833880"/>
            <a:ext cx="2834158" cy="2003062"/>
          </a:xfrm>
          <a:prstGeom prst="rect">
            <a:avLst/>
          </a:prstGeom>
        </p:spPr>
      </p:pic>
      <p:pic>
        <p:nvPicPr>
          <p:cNvPr id="20" name="Picture 19" descr="web-ad5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32280" y="4572000"/>
            <a:ext cx="5691120" cy="694544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29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72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6667E-6 L 0.66927 1.147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5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28403 0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0253" y="-1848632"/>
            <a:ext cx="2747094" cy="2993318"/>
          </a:xfrm>
          <a:prstGeom prst="rect">
            <a:avLst/>
          </a:prstGeom>
          <a:noFill/>
          <a:ln w="1905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data1\Staff\akilker\non-work\Dee\GimmeGimme\images\closet-clothe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0000" y="-1508687"/>
            <a:ext cx="2387600" cy="2313428"/>
          </a:xfrm>
          <a:prstGeom prst="rect">
            <a:avLst/>
          </a:prstGeom>
          <a:noFill/>
          <a:ln w="1905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data1\Staff\akilker\non-work\Dee\GimmeGimme\images\Tiffany_IMG_0855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6" b="1549"/>
          <a:stretch/>
        </p:blipFill>
        <p:spPr bwMode="auto">
          <a:xfrm>
            <a:off x="6425736" y="-2057400"/>
            <a:ext cx="2261064" cy="3436254"/>
          </a:xfrm>
          <a:prstGeom prst="rect">
            <a:avLst/>
          </a:prstGeom>
          <a:noFill/>
          <a:ln w="1905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data1\Staff\akilker\non-work\Dee\GimmeGimme\images\emerson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-617222"/>
            <a:ext cx="2590800" cy="5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22762" y="-1848632"/>
            <a:ext cx="2264038" cy="3018717"/>
          </a:xfrm>
          <a:prstGeom prst="rect">
            <a:avLst/>
          </a:prstGeom>
          <a:noFill/>
          <a:ln w="19050">
            <a:solidFill>
              <a:srgbClr val="EC1E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6200000">
            <a:off x="6515101" y="4229099"/>
            <a:ext cx="1905000" cy="335279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6629072" y="533075"/>
            <a:ext cx="1677055" cy="3352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1676400"/>
            <a:ext cx="54102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1E5A"/>
                </a:solidFill>
                <a:latin typeface="Minion Pro" pitchFamily="18" charset="0"/>
              </a:rPr>
              <a:t>a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bout GimmeGimme</a:t>
            </a:r>
            <a:endParaRPr lang="en-US" dirty="0" smtClean="0"/>
          </a:p>
          <a:p>
            <a:pPr marL="406400" lvl="1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TW" dirty="0" smtClean="0">
                <a:solidFill>
                  <a:srgbClr val="EC1E5A"/>
                </a:solidFill>
                <a:ea typeface="新細明體" charset="-120"/>
                <a:cs typeface="Arial" charset="0"/>
              </a:rPr>
              <a:t>start-up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business </a:t>
            </a:r>
            <a:r>
              <a:rPr lang="en-US" altLang="zh-TW" dirty="0">
                <a:ea typeface="新細明體" charset="-120"/>
                <a:cs typeface="Arial" charset="0"/>
              </a:rPr>
              <a:t>that seeks to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generate awareness and increase sustainability </a:t>
            </a:r>
          </a:p>
          <a:p>
            <a:pPr marL="406400" lvl="1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TW" dirty="0" smtClean="0">
                <a:solidFill>
                  <a:srgbClr val="EC1E5A"/>
                </a:solidFill>
                <a:ea typeface="新細明體" charset="-120"/>
                <a:cs typeface="Arial" charset="0"/>
              </a:rPr>
              <a:t>online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consignment boutique </a:t>
            </a:r>
            <a:r>
              <a:rPr lang="en-US" altLang="zh-TW" dirty="0">
                <a:ea typeface="新細明體" charset="-120"/>
                <a:cs typeface="Arial" charset="0"/>
              </a:rPr>
              <a:t>that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sells quality luxury items at a reduced cost</a:t>
            </a:r>
          </a:p>
          <a:p>
            <a:pPr marL="406400" lvl="1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TW" dirty="0" smtClean="0">
                <a:solidFill>
                  <a:srgbClr val="EC1E5A"/>
                </a:solidFill>
                <a:ea typeface="新細明體" charset="-120"/>
                <a:cs typeface="Arial" charset="0"/>
              </a:rPr>
              <a:t>founded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by Tiffany Fuller </a:t>
            </a:r>
            <a:r>
              <a:rPr lang="en-US" altLang="zh-TW" dirty="0">
                <a:ea typeface="新細明體" charset="-120"/>
                <a:cs typeface="Arial" charset="0"/>
              </a:rPr>
              <a:t>–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marketing professional and graduate of Emerson College</a:t>
            </a:r>
          </a:p>
          <a:p>
            <a:pPr marL="406400" lvl="1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TW" dirty="0">
                <a:ea typeface="新細明體" charset="-120"/>
                <a:cs typeface="Arial" charset="0"/>
              </a:rPr>
              <a:t>Tiffany got the inspiration for GimmeGimme from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items collected in her closet</a:t>
            </a:r>
          </a:p>
          <a:p>
            <a:pPr marL="406400" lvl="1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TW" dirty="0" smtClean="0">
                <a:ea typeface="新細明體" charset="-120"/>
                <a:cs typeface="Arial" charset="0"/>
              </a:rPr>
              <a:t>current </a:t>
            </a:r>
            <a:r>
              <a:rPr lang="en-US" altLang="zh-TW" dirty="0">
                <a:ea typeface="新細明體" charset="-120"/>
                <a:cs typeface="Arial" charset="0"/>
              </a:rPr>
              <a:t>database of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130-140 customers</a:t>
            </a:r>
            <a:r>
              <a:rPr lang="en-US" altLang="zh-TW" dirty="0">
                <a:ea typeface="新細明體" charset="-120"/>
                <a:cs typeface="Arial" charset="0"/>
              </a:rPr>
              <a:t>, of which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30-40 are consigners</a:t>
            </a:r>
            <a:r>
              <a:rPr lang="en-US" altLang="zh-TW" dirty="0">
                <a:ea typeface="新細明體" charset="-120"/>
                <a:cs typeface="Arial" charset="0"/>
              </a:rPr>
              <a:t>, based in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New York</a:t>
            </a:r>
          </a:p>
          <a:p>
            <a:pPr marL="406400" lvl="1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TW" dirty="0">
                <a:ea typeface="新細明體" charset="-120"/>
                <a:cs typeface="Arial" charset="0"/>
              </a:rPr>
              <a:t>GimmeGimme customers are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mostly female luxury goods lovers</a:t>
            </a:r>
            <a:r>
              <a:rPr lang="en-US" altLang="zh-TW" dirty="0">
                <a:ea typeface="新細明體" charset="-120"/>
                <a:cs typeface="Arial" charset="0"/>
              </a:rPr>
              <a:t>,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ages 25 to 60</a:t>
            </a:r>
          </a:p>
        </p:txBody>
      </p:sp>
      <p:pic>
        <p:nvPicPr>
          <p:cNvPr id="11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76400" y="3385457"/>
            <a:ext cx="12424256" cy="7431314"/>
            <a:chOff x="1773180" y="3309257"/>
            <a:chExt cx="12424256" cy="7431314"/>
          </a:xfrm>
        </p:grpSpPr>
        <p:sp>
          <p:nvSpPr>
            <p:cNvPr id="2" name="Rectangle 1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 txBox="1">
            <a:spLocks/>
          </p:cNvSpPr>
          <p:nvPr/>
        </p:nvSpPr>
        <p:spPr>
          <a:xfrm>
            <a:off x="-28978" y="6629390"/>
            <a:ext cx="269609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3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834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434 L -0.67101 -1.145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2" y="-56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3.33333E-6 -1.11111E-6 L 3.33333E-6 1.27153 " pathEditMode="relative" rAng="0" ptsTypes="AA">
                                      <p:cBhvr>
                                        <p:cTn id="11" dur="1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56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nodeType="withEffect">
                                  <p:stCondLst>
                                    <p:cond delay="12800"/>
                                  </p:stCondLst>
                                  <p:childTnLst>
                                    <p:animMotion origin="layout" path="M -3.33333E-6 4.44444E-6 L -3.33333E-6 1.27083 " pathEditMode="relative" rAng="0" ptsTypes="AA">
                                      <p:cBhvr>
                                        <p:cTn id="13" dur="1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54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fill="hold" nodeType="withEffect">
                                  <p:stCondLst>
                                    <p:cond delay="23800"/>
                                  </p:stCondLst>
                                  <p:childTnLst>
                                    <p:animMotion origin="layout" path="M 1.94444E-6 -1.11111E-6 L 1.94444E-6 1.27153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56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nodeType="withEffect">
                                  <p:stCondLst>
                                    <p:cond delay="34800"/>
                                  </p:stCondLst>
                                  <p:childTnLst>
                                    <p:animMotion origin="layout" path="M -4.44444E-6 -1.11111E-6 L -4.44444E-6 1.27153 " pathEditMode="relative" rAng="0" ptsTypes="AA">
                                      <p:cBhvr>
                                        <p:cTn id="17" dur="1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5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nodeType="withEffect">
                                  <p:stCondLst>
                                    <p:cond delay="45500"/>
                                  </p:stCondLst>
                                  <p:childTnLst>
                                    <p:animMotion origin="layout" path="M 3.33333E-6 -1.11111E-6 L 3.33333E-6 1.27153 " pathEditMode="relative" rAng="0" ptsTypes="AA">
                                      <p:cBhvr>
                                        <p:cTn id="19" dur="1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401" y="1676400"/>
            <a:ext cx="800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1E5A"/>
                </a:solidFill>
                <a:latin typeface="Minion Pro" pitchFamily="18" charset="0"/>
              </a:rPr>
              <a:t>f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inal thoughts</a:t>
            </a:r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76400" y="3385457"/>
            <a:ext cx="12424256" cy="7431314"/>
            <a:chOff x="1773180" y="3309257"/>
            <a:chExt cx="12424256" cy="7431314"/>
          </a:xfrm>
        </p:grpSpPr>
        <p:sp>
          <p:nvSpPr>
            <p:cNvPr id="2" name="Rectangle 1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72840" y="2512058"/>
            <a:ext cx="1798320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30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98044" y="1676400"/>
            <a:ext cx="2347912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dirty="0" smtClean="0">
                <a:effectLst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latin typeface="Curlz MT"/>
                <a:cs typeface="Curlz MT"/>
              </a:rPr>
              <a:t>Passion</a:t>
            </a:r>
            <a:endParaRPr lang="en-US" sz="6000" dirty="0">
              <a:effectLst>
                <a:outerShdw blurRad="50800" dist="38100" dir="2700000">
                  <a:srgbClr val="FFFF00">
                    <a:alpha val="43000"/>
                  </a:srgbClr>
                </a:outerShdw>
              </a:effectLst>
              <a:latin typeface="Curlz MT"/>
              <a:cs typeface="Curlz M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8164" y="3670299"/>
            <a:ext cx="2203507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dirty="0" smtClean="0">
                <a:effectLst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latin typeface="Curlz MT"/>
                <a:cs typeface="Curlz MT"/>
              </a:rPr>
              <a:t>People</a:t>
            </a:r>
            <a:endParaRPr lang="en-US" sz="6000" dirty="0">
              <a:effectLst>
                <a:outerShdw blurRad="50800" dist="38100" dir="2700000">
                  <a:srgbClr val="FFFF00">
                    <a:alpha val="43000"/>
                  </a:srgbClr>
                </a:outerShdw>
              </a:effectLst>
              <a:latin typeface="Curlz MT"/>
              <a:cs typeface="Curlz M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2898" y="3779520"/>
            <a:ext cx="2862262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latin typeface="Curlz MT"/>
                <a:cs typeface="Curlz MT"/>
              </a:rPr>
              <a:t>Personal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13560" y="4785360"/>
            <a:ext cx="5534365" cy="1828800"/>
            <a:chOff x="7649464" y="-709431"/>
            <a:chExt cx="5534365" cy="1828800"/>
          </a:xfrm>
        </p:grpSpPr>
        <p:pic>
          <p:nvPicPr>
            <p:cNvPr id="23" name="Picture 3" descr="\\data1\Staff\akilker\non-work\Dee\GimmeGimme\Collage\DA39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55704" y="-709431"/>
              <a:ext cx="1328125" cy="1828800"/>
            </a:xfrm>
            <a:prstGeom prst="rect">
              <a:avLst/>
            </a:prstGeom>
            <a:noFill/>
            <a:ln w="19050">
              <a:solidFill>
                <a:srgbClr val="EC1E5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\\data1\Staff\akilker\non-work\Dee\GimmeGimme\Collage\DA71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472841" y="-709431"/>
              <a:ext cx="1290176" cy="1828800"/>
            </a:xfrm>
            <a:prstGeom prst="rect">
              <a:avLst/>
            </a:prstGeom>
            <a:noFill/>
            <a:ln w="19050">
              <a:solidFill>
                <a:srgbClr val="EC1E5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\\data1\Staff\akilker\non-work\Dee\GimmeGimme\Collage\DA48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076930" y="-709431"/>
              <a:ext cx="1303220" cy="1828800"/>
            </a:xfrm>
            <a:prstGeom prst="rect">
              <a:avLst/>
            </a:prstGeom>
            <a:noFill/>
            <a:ln w="19050">
              <a:solidFill>
                <a:srgbClr val="EC1E5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\\data1\Staff\akilker\non-work\Dee\GimmeGimme\Collage\DA33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49464" y="-709431"/>
              <a:ext cx="1328125" cy="1828800"/>
            </a:xfrm>
            <a:prstGeom prst="rect">
              <a:avLst/>
            </a:prstGeom>
            <a:noFill/>
            <a:ln w="19050">
              <a:solidFill>
                <a:srgbClr val="EC1E5A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83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434 L -0.67101 -1.145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2" y="-56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3399" y="1676400"/>
            <a:ext cx="535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Q&amp;A</a:t>
            </a:r>
            <a:endParaRPr lang="en-US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rot="10800000">
            <a:off x="-4267200" y="-4591049"/>
            <a:ext cx="12424256" cy="7431314"/>
            <a:chOff x="1773180" y="3309257"/>
            <a:chExt cx="12424256" cy="7431314"/>
          </a:xfrm>
        </p:grpSpPr>
        <p:sp>
          <p:nvSpPr>
            <p:cNvPr id="13" name="Rectangle 12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 txBox="1">
            <a:spLocks/>
          </p:cNvSpPr>
          <p:nvPr/>
        </p:nvSpPr>
        <p:spPr>
          <a:xfrm>
            <a:off x="-28978" y="6629390"/>
            <a:ext cx="333778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31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8" name="Picture 2" descr="\\data1\Staff\akilker\non-work\Dee\GimmeGimme\Marketing_Materials\web-ad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1833" y="2841625"/>
            <a:ext cx="3733896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7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6667E-6 L 0.66927 1.147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5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08666" y="1676400"/>
            <a:ext cx="1744734" cy="451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rot="10800000">
            <a:off x="-4267200" y="-4591049"/>
            <a:ext cx="12424256" cy="7431314"/>
            <a:chOff x="1773180" y="3309257"/>
            <a:chExt cx="12424256" cy="7431314"/>
          </a:xfrm>
        </p:grpSpPr>
        <p:sp>
          <p:nvSpPr>
            <p:cNvPr id="13" name="Rectangle 12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1" y="1676400"/>
            <a:ext cx="52578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1E5A"/>
                </a:solidFill>
                <a:latin typeface="Minion Pro" pitchFamily="18" charset="0"/>
              </a:rPr>
              <a:t>s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ituational analysis: customers</a:t>
            </a:r>
            <a:endParaRPr lang="en-US" dirty="0" smtClean="0"/>
          </a:p>
          <a:p>
            <a:pPr marL="406400" lvl="1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Females 18+ </a:t>
            </a:r>
            <a:r>
              <a:rPr lang="en-US" altLang="zh-TW" dirty="0">
                <a:ea typeface="新細明體" charset="-120"/>
                <a:cs typeface="Arial" charset="0"/>
              </a:rPr>
              <a:t>believe that </a:t>
            </a:r>
            <a:r>
              <a:rPr lang="en-US" altLang="zh-TW" i="1" dirty="0">
                <a:solidFill>
                  <a:srgbClr val="EC1E5A"/>
                </a:solidFill>
                <a:ea typeface="新細明體" charset="-120"/>
                <a:cs typeface="Arial" charset="0"/>
              </a:rPr>
              <a:t>designer labels  </a:t>
            </a:r>
            <a:r>
              <a:rPr lang="en-US" altLang="zh-TW" dirty="0">
                <a:ea typeface="新細明體" charset="-120"/>
                <a:cs typeface="Arial" charset="0"/>
              </a:rPr>
              <a:t>and </a:t>
            </a:r>
            <a:r>
              <a:rPr lang="en-US" altLang="zh-TW" i="1" dirty="0">
                <a:solidFill>
                  <a:srgbClr val="EC1E5A"/>
                </a:solidFill>
                <a:ea typeface="新細明體" charset="-120"/>
                <a:cs typeface="Arial" charset="0"/>
              </a:rPr>
              <a:t>exclusivity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 </a:t>
            </a:r>
            <a:r>
              <a:rPr lang="en-US" altLang="zh-TW" dirty="0">
                <a:ea typeface="新細明體" charset="-120"/>
                <a:cs typeface="Arial" charset="0"/>
              </a:rPr>
              <a:t>are key differentiations of </a:t>
            </a:r>
            <a:r>
              <a:rPr lang="en-US" altLang="zh-TW" dirty="0" smtClean="0">
                <a:ea typeface="新細明體" charset="-120"/>
                <a:cs typeface="Arial" charset="0"/>
              </a:rPr>
              <a:t>luxury</a:t>
            </a:r>
            <a:endParaRPr lang="en-US" altLang="zh-TW" dirty="0">
              <a:ea typeface="新細明體" charset="-120"/>
              <a:cs typeface="Arial" charset="0"/>
            </a:endParaRPr>
          </a:p>
          <a:p>
            <a:pPr marL="406400" lvl="1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Every racial group cares </a:t>
            </a:r>
            <a:r>
              <a:rPr lang="en-US" altLang="zh-TW" dirty="0">
                <a:ea typeface="新細明體" charset="-120"/>
                <a:cs typeface="Arial" charset="0"/>
              </a:rPr>
              <a:t>about different factors of luxury </a:t>
            </a:r>
            <a:r>
              <a:rPr lang="en-US" altLang="zh-TW" dirty="0" smtClean="0">
                <a:ea typeface="新細明體" charset="-120"/>
                <a:cs typeface="Arial" charset="0"/>
              </a:rPr>
              <a:t>goods</a:t>
            </a:r>
            <a:endParaRPr lang="en-US" altLang="zh-TW" dirty="0">
              <a:ea typeface="新細明體" charset="-120"/>
              <a:cs typeface="Arial" charset="0"/>
            </a:endParaRPr>
          </a:p>
          <a:p>
            <a:pPr marL="406400" lvl="1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TW" dirty="0">
                <a:ea typeface="新細明體" charset="-120"/>
                <a:cs typeface="Arial" charset="0"/>
              </a:rPr>
              <a:t>Many consumers reported that they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buy luxury goods if they are drastically reduced </a:t>
            </a:r>
            <a:r>
              <a:rPr lang="en-US" altLang="zh-TW" dirty="0" smtClean="0">
                <a:solidFill>
                  <a:srgbClr val="EC1E5A"/>
                </a:solidFill>
                <a:ea typeface="新細明體" charset="-120"/>
                <a:cs typeface="Arial" charset="0"/>
              </a:rPr>
              <a:t>in price</a:t>
            </a:r>
            <a:endParaRPr lang="en-US" altLang="zh-TW" dirty="0">
              <a:solidFill>
                <a:srgbClr val="EC1E5A"/>
              </a:solidFill>
              <a:ea typeface="新細明體" charset="-120"/>
              <a:cs typeface="Arial" charset="0"/>
            </a:endParaRPr>
          </a:p>
          <a:p>
            <a:pPr marL="406400" lvl="1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Online retailers are encouraging consumers to buy luxury at a discounted </a:t>
            </a:r>
            <a:r>
              <a:rPr lang="en-US" altLang="zh-TW" dirty="0" smtClean="0">
                <a:solidFill>
                  <a:srgbClr val="EC1E5A"/>
                </a:solidFill>
                <a:ea typeface="新細明體" charset="-120"/>
                <a:cs typeface="Arial" charset="0"/>
              </a:rPr>
              <a:t>price</a:t>
            </a:r>
            <a:endParaRPr lang="en-US" altLang="zh-TW" dirty="0">
              <a:solidFill>
                <a:srgbClr val="EC1E5A"/>
              </a:solidFill>
              <a:ea typeface="新細明體" charset="-120"/>
              <a:cs typeface="Arial" charset="0"/>
            </a:endParaRPr>
          </a:p>
          <a:p>
            <a:pPr marL="406400" lvl="1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Higher income</a:t>
            </a:r>
            <a:r>
              <a:rPr lang="en-US" altLang="zh-TW" dirty="0">
                <a:ea typeface="新細明體" charset="-120"/>
                <a:cs typeface="Arial" charset="0"/>
              </a:rPr>
              <a:t>,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higher educated </a:t>
            </a:r>
            <a:r>
              <a:rPr lang="en-US" altLang="zh-TW" dirty="0">
                <a:ea typeface="新細明體" charset="-120"/>
                <a:cs typeface="Arial" charset="0"/>
              </a:rPr>
              <a:t>customers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without children </a:t>
            </a:r>
            <a:r>
              <a:rPr lang="en-US" altLang="zh-TW" dirty="0">
                <a:ea typeface="新細明體" charset="-120"/>
                <a:cs typeface="Arial" charset="0"/>
              </a:rPr>
              <a:t>are a desirable demographic for online retailers</a:t>
            </a: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-28978" y="6629390"/>
            <a:ext cx="269609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4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42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6667E-6 L 0.66927 1.147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5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\\data1\Staff\akilker\non-work\Dee\GimmeGimme\cartoon_models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4954" y="-1905000"/>
            <a:ext cx="2074828" cy="377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6574" y="1676400"/>
            <a:ext cx="495311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1E5A"/>
                </a:solidFill>
                <a:latin typeface="Minion Pro" pitchFamily="18" charset="0"/>
              </a:rPr>
              <a:t>situational analysis: 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market</a:t>
            </a:r>
            <a:endParaRPr lang="en-US" sz="2800" dirty="0"/>
          </a:p>
          <a:p>
            <a:pPr marL="406400" lvl="1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TW" dirty="0">
                <a:ea typeface="新細明體" charset="-120"/>
                <a:cs typeface="Arial" charset="0"/>
              </a:rPr>
              <a:t>Ongoing economic downturn caused consumers to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re-shift their purchasing habits </a:t>
            </a:r>
            <a:r>
              <a:rPr lang="en-US" altLang="zh-TW" dirty="0">
                <a:ea typeface="新細明體" charset="-120"/>
                <a:cs typeface="Arial" charset="0"/>
              </a:rPr>
              <a:t>to maximize </a:t>
            </a:r>
            <a:r>
              <a:rPr lang="en-US" altLang="zh-TW" dirty="0" smtClean="0">
                <a:ea typeface="新細明體" charset="-120"/>
                <a:cs typeface="Arial" charset="0"/>
              </a:rPr>
              <a:t>savings</a:t>
            </a:r>
            <a:endParaRPr lang="en-US" altLang="zh-TW" dirty="0">
              <a:ea typeface="新細明體" charset="-120"/>
              <a:cs typeface="Arial" charset="0"/>
            </a:endParaRPr>
          </a:p>
          <a:p>
            <a:pPr marL="406400" lvl="1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TW" dirty="0">
                <a:ea typeface="新細明體" charset="-120"/>
                <a:cs typeface="Arial" charset="0"/>
              </a:rPr>
              <a:t>Consignment stores and resale shops have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seen expanded growth due to their cost savings </a:t>
            </a:r>
            <a:r>
              <a:rPr lang="en-US" altLang="zh-TW" dirty="0" smtClean="0">
                <a:ea typeface="新細明體" charset="-120"/>
                <a:cs typeface="Arial" charset="0"/>
              </a:rPr>
              <a:t>appeal</a:t>
            </a:r>
            <a:endParaRPr lang="en-US" altLang="zh-TW" dirty="0">
              <a:ea typeface="新細明體" charset="-120"/>
              <a:cs typeface="Arial" charset="0"/>
            </a:endParaRPr>
          </a:p>
          <a:p>
            <a:pPr marL="406400" lvl="1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Amazon</a:t>
            </a:r>
            <a:r>
              <a:rPr lang="en-US" altLang="zh-TW" dirty="0">
                <a:ea typeface="新細明體" charset="-120"/>
                <a:cs typeface="Arial" charset="0"/>
              </a:rPr>
              <a:t>,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eBay</a:t>
            </a:r>
            <a:r>
              <a:rPr lang="en-US" altLang="zh-TW" dirty="0">
                <a:ea typeface="新細明體" charset="-120"/>
                <a:cs typeface="Arial" charset="0"/>
              </a:rPr>
              <a:t>,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and Craigslist have created opportunities</a:t>
            </a:r>
            <a:r>
              <a:rPr lang="en-US" altLang="zh-TW" dirty="0">
                <a:ea typeface="新細明體" charset="-120"/>
                <a:cs typeface="Arial" charset="0"/>
              </a:rPr>
              <a:t> for buyers/sellers of consignment goods without going to a store </a:t>
            </a:r>
            <a:r>
              <a:rPr lang="en-US" altLang="zh-TW" dirty="0" smtClean="0">
                <a:ea typeface="新細明體" charset="-120"/>
                <a:cs typeface="Arial" charset="0"/>
              </a:rPr>
              <a:t>location</a:t>
            </a:r>
            <a:endParaRPr lang="en-US" altLang="zh-TW" dirty="0">
              <a:ea typeface="新細明體" charset="-120"/>
              <a:cs typeface="Arial" charset="0"/>
            </a:endParaRPr>
          </a:p>
          <a:p>
            <a:pPr marL="406400" lvl="1" indent="-231775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TW" dirty="0">
                <a:ea typeface="新細明體" charset="-120"/>
                <a:cs typeface="Arial" charset="0"/>
              </a:rPr>
              <a:t>2008 survey by Nielsen Global Online confirms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clothing, shoes, and accessories are increasingly purchased by Internet consumers</a:t>
            </a:r>
          </a:p>
        </p:txBody>
      </p:sp>
      <p:pic>
        <p:nvPicPr>
          <p:cNvPr id="11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76400" y="3385457"/>
            <a:ext cx="12424256" cy="7431314"/>
            <a:chOff x="1773180" y="3309257"/>
            <a:chExt cx="12424256" cy="7431314"/>
          </a:xfrm>
        </p:grpSpPr>
        <p:sp>
          <p:nvSpPr>
            <p:cNvPr id="2" name="Rectangle 1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04876" y="2895600"/>
            <a:ext cx="99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EC1E5A"/>
                </a:solidFill>
                <a:latin typeface="Minion Pro" pitchFamily="18" charset="0"/>
              </a:rPr>
              <a:t>stylish tops</a:t>
            </a:r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025911" y="2362200"/>
            <a:ext cx="109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C1E5A"/>
                </a:solidFill>
                <a:latin typeface="Minion Pro" pitchFamily="18" charset="0"/>
              </a:rPr>
              <a:t>earrings</a:t>
            </a:r>
            <a:endParaRPr lang="en-US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988380" y="1219200"/>
            <a:ext cx="130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C1E5A"/>
                </a:solidFill>
                <a:latin typeface="Minion Pro" pitchFamily="18" charset="0"/>
              </a:rPr>
              <a:t>p</a:t>
            </a:r>
            <a:r>
              <a:rPr lang="en-US" dirty="0" smtClean="0">
                <a:solidFill>
                  <a:srgbClr val="EC1E5A"/>
                </a:solidFill>
                <a:latin typeface="Minion Pro" pitchFamily="18" charset="0"/>
              </a:rPr>
              <a:t>lain tops</a:t>
            </a:r>
            <a:endParaRPr lang="en-US" sz="12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8153400" y="1219200"/>
            <a:ext cx="85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EC1E5A"/>
                </a:solidFill>
                <a:latin typeface="Minion Pro" pitchFamily="18" charset="0"/>
              </a:rPr>
              <a:t>jeans</a:t>
            </a:r>
            <a:endParaRPr lang="en-US" sz="12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473232" y="1905000"/>
            <a:ext cx="107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EC1E5A"/>
                </a:solidFill>
                <a:latin typeface="Minion Pro" pitchFamily="18" charset="0"/>
              </a:rPr>
              <a:t>leggings</a:t>
            </a:r>
            <a:endParaRPr lang="en-US" sz="1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489691" y="1371600"/>
            <a:ext cx="89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EC1E5A"/>
                </a:solidFill>
                <a:latin typeface="Minion Pro" pitchFamily="18" charset="0"/>
              </a:rPr>
              <a:t>heels</a:t>
            </a:r>
            <a:endParaRPr lang="en-US" sz="1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347168" y="2819400"/>
            <a:ext cx="135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EC1E5A"/>
                </a:solidFill>
                <a:latin typeface="Minion Pro" pitchFamily="18" charset="0"/>
              </a:rPr>
              <a:t>Cosmetics</a:t>
            </a:r>
            <a:endParaRPr lang="en-US" sz="1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8001000" y="3352800"/>
            <a:ext cx="135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C1E5A"/>
                </a:solidFill>
                <a:latin typeface="Minion Pro" pitchFamily="18" charset="0"/>
              </a:rPr>
              <a:t>Hair</a:t>
            </a:r>
            <a:br>
              <a:rPr lang="en-US" dirty="0" smtClean="0">
                <a:solidFill>
                  <a:srgbClr val="EC1E5A"/>
                </a:solidFill>
                <a:latin typeface="Minion Pro" pitchFamily="18" charset="0"/>
              </a:rPr>
            </a:br>
            <a:r>
              <a:rPr lang="en-US" dirty="0" smtClean="0">
                <a:solidFill>
                  <a:srgbClr val="EC1E5A"/>
                </a:solidFill>
                <a:latin typeface="Minion Pro" pitchFamily="18" charset="0"/>
              </a:rPr>
              <a:t>Products</a:t>
            </a:r>
            <a:endParaRPr lang="en-US" sz="1200" dirty="0" smtClean="0"/>
          </a:p>
        </p:txBody>
      </p:sp>
      <p:sp>
        <p:nvSpPr>
          <p:cNvPr id="23" name="Slide Number Placeholder 5"/>
          <p:cNvSpPr txBox="1">
            <a:spLocks/>
          </p:cNvSpPr>
          <p:nvPr/>
        </p:nvSpPr>
        <p:spPr>
          <a:xfrm>
            <a:off x="-28978" y="6629390"/>
            <a:ext cx="269609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5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25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434 L -0.67101 -1.145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2" y="-56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5E-6 2.22222E-6 L -2.5E-6 1.67986 " pathEditMode="relative" rAng="0" ptsTypes="AA">
                                      <p:cBhvr>
                                        <p:cTn id="14" dur="3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9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" dur="3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3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fill="hold" grpId="1" nodeType="withEffect">
                                  <p:stCondLst>
                                    <p:cond delay="67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5" dur="3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9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" dur="3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2" nodeType="withEffect">
                                  <p:stCondLst>
                                    <p:cond delay="1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grpId="1" nodeType="withEffect">
                                  <p:stCondLst>
                                    <p:cond delay="119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1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14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fill="hold" grpId="1" nodeType="withEffect">
                                  <p:stCondLst>
                                    <p:cond delay="141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3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2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grpId="1" nodeType="withEffect">
                                  <p:stCondLst>
                                    <p:cond delay="153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7" dur="4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2" nodeType="withEffect">
                                  <p:stCondLst>
                                    <p:cond delay="18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fill="hold" grpId="1" nodeType="withEffect">
                                  <p:stCondLst>
                                    <p:cond delay="1760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5" dur="3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20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2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ata1\Staff\akilker\non-work\Dee\GimmeGimme\images\christabella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8514" y="-990600"/>
            <a:ext cx="3071348" cy="16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ata1\Staff\akilker\non-work\Dee\GimmeGimme\images\covetshop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162" y="-470315"/>
            <a:ext cx="2781300" cy="65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data1\Staff\akilker\non-work\Dee\GimmeGimme\images\Michael's-Designer-Consignment-Shop.gif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32"/>
          <a:stretch/>
        </p:blipFill>
        <p:spPr bwMode="auto">
          <a:xfrm>
            <a:off x="5869451" y="-659552"/>
            <a:ext cx="3071349" cy="103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data1\Staff\akilker\non-work\Dee\GimmeGimme\images\STAlogo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1675" y="-548367"/>
            <a:ext cx="3248025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6200000">
            <a:off x="6019799" y="3733799"/>
            <a:ext cx="2895601" cy="3352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400000">
            <a:off x="6133773" y="1028373"/>
            <a:ext cx="2667653" cy="3352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rot="10800000">
            <a:off x="-4267200" y="-4591049"/>
            <a:ext cx="12424256" cy="7431314"/>
            <a:chOff x="1773180" y="3309257"/>
            <a:chExt cx="12424256" cy="7431314"/>
          </a:xfrm>
        </p:grpSpPr>
        <p:sp>
          <p:nvSpPr>
            <p:cNvPr id="13" name="Rectangle 12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1" y="1676400"/>
            <a:ext cx="52578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1E5A"/>
                </a:solidFill>
                <a:latin typeface="Minion Pro" pitchFamily="18" charset="0"/>
              </a:rPr>
              <a:t>s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ituational analysis: competitors</a:t>
            </a:r>
            <a:endParaRPr lang="en-US" dirty="0" smtClean="0"/>
          </a:p>
          <a:p>
            <a:pPr marL="406400" lvl="1" indent="-231775">
              <a:spcBef>
                <a:spcPts val="600"/>
              </a:spcBef>
              <a:buFont typeface="Arial" charset="0"/>
              <a:buChar char="•"/>
            </a:pPr>
            <a:r>
              <a:rPr lang="en-US" altLang="zh-TW" dirty="0">
                <a:ea typeface="新細明體" charset="-120"/>
                <a:cs typeface="Arial" charset="0"/>
              </a:rPr>
              <a:t>GimmeGimme main competitors are:</a:t>
            </a:r>
          </a:p>
          <a:p>
            <a:pPr marL="749300" lvl="3" indent="-342900">
              <a:buFont typeface="Arial" pitchFamily="34" charset="0"/>
              <a:buChar char="-"/>
            </a:pP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Primary: </a:t>
            </a:r>
            <a:r>
              <a:rPr lang="en-US" altLang="zh-TW" dirty="0">
                <a:ea typeface="新細明體" charset="-120"/>
                <a:cs typeface="Arial" charset="0"/>
              </a:rPr>
              <a:t>online consignment retailers</a:t>
            </a:r>
          </a:p>
          <a:p>
            <a:pPr marL="749300" lvl="3" indent="-342900">
              <a:buFont typeface="Arial" pitchFamily="34" charset="0"/>
              <a:buChar char="-"/>
            </a:pP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Secondary: </a:t>
            </a:r>
            <a:r>
              <a:rPr lang="en-US" altLang="zh-TW" dirty="0">
                <a:ea typeface="新細明體" charset="-120"/>
                <a:cs typeface="Arial" charset="0"/>
              </a:rPr>
              <a:t>physical consignment retailers</a:t>
            </a:r>
          </a:p>
          <a:p>
            <a:pPr marL="749300" lvl="3" indent="-342900">
              <a:buFont typeface="Arial" pitchFamily="34" charset="0"/>
              <a:buChar char="-"/>
            </a:pP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Tertiary: </a:t>
            </a:r>
            <a:r>
              <a:rPr lang="en-US" altLang="zh-TW" dirty="0">
                <a:ea typeface="新細明體" charset="-120"/>
                <a:cs typeface="Arial" charset="0"/>
              </a:rPr>
              <a:t>counterfeit designers </a:t>
            </a:r>
            <a:r>
              <a:rPr lang="en-US" altLang="zh-TW" dirty="0" smtClean="0">
                <a:ea typeface="新細明體" charset="-120"/>
                <a:cs typeface="Arial" charset="0"/>
              </a:rPr>
              <a:t>items</a:t>
            </a:r>
            <a:endParaRPr lang="en-US" altLang="zh-TW" sz="2000" dirty="0">
              <a:ea typeface="新細明體" charset="-120"/>
              <a:cs typeface="Arial" charset="0"/>
            </a:endParaRPr>
          </a:p>
          <a:p>
            <a:pPr marL="406400" lvl="1" indent="-231775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TW" dirty="0" err="1">
                <a:solidFill>
                  <a:srgbClr val="EC1E5A"/>
                </a:solidFill>
                <a:ea typeface="新細明體" charset="-120"/>
                <a:cs typeface="Arial" charset="0"/>
              </a:rPr>
              <a:t>Christabelle’s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 Closet </a:t>
            </a:r>
            <a:r>
              <a:rPr lang="en-US" altLang="zh-TW" dirty="0">
                <a:ea typeface="新細明體" charset="-120"/>
                <a:cs typeface="Arial" charset="0"/>
              </a:rPr>
              <a:t>and </a:t>
            </a:r>
            <a:r>
              <a:rPr lang="en-US" altLang="zh-TW" dirty="0" err="1">
                <a:solidFill>
                  <a:srgbClr val="EC1E5A"/>
                </a:solidFill>
                <a:ea typeface="新細明體" charset="-120"/>
                <a:cs typeface="Arial" charset="0"/>
              </a:rPr>
              <a:t>CovetShop</a:t>
            </a:r>
            <a:r>
              <a:rPr lang="en-US" altLang="zh-TW" dirty="0">
                <a:ea typeface="新細明體" charset="-120"/>
                <a:cs typeface="Arial" charset="0"/>
              </a:rPr>
              <a:t> are two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popular online consignment retailers </a:t>
            </a:r>
            <a:r>
              <a:rPr lang="en-US" altLang="zh-TW" dirty="0">
                <a:ea typeface="新細明體" charset="-120"/>
                <a:cs typeface="Arial" charset="0"/>
              </a:rPr>
              <a:t>in </a:t>
            </a:r>
            <a:r>
              <a:rPr lang="en-US" altLang="zh-TW" dirty="0" smtClean="0">
                <a:ea typeface="新細明體" charset="-120"/>
                <a:cs typeface="Arial" charset="0"/>
              </a:rPr>
              <a:t>NYC</a:t>
            </a:r>
            <a:endParaRPr lang="en-US" altLang="zh-TW" dirty="0">
              <a:ea typeface="新細明體" charset="-120"/>
              <a:cs typeface="Arial" charset="0"/>
            </a:endParaRPr>
          </a:p>
          <a:p>
            <a:pPr marL="406400" lvl="1" indent="-231775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Michael Consignment</a:t>
            </a:r>
            <a:r>
              <a:rPr lang="en-US" altLang="zh-TW" dirty="0">
                <a:ea typeface="新細明體" charset="-120"/>
                <a:cs typeface="Arial" charset="0"/>
              </a:rPr>
              <a:t> and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Second Time Around</a:t>
            </a:r>
            <a:r>
              <a:rPr lang="en-US" altLang="zh-TW" dirty="0">
                <a:ea typeface="新細明體" charset="-120"/>
                <a:cs typeface="Arial" charset="0"/>
              </a:rPr>
              <a:t> are two examples of </a:t>
            </a: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physical consignment retailers</a:t>
            </a:r>
            <a:r>
              <a:rPr lang="en-US" altLang="zh-TW" dirty="0">
                <a:ea typeface="新細明體" charset="-120"/>
                <a:cs typeface="Arial" charset="0"/>
              </a:rPr>
              <a:t> in </a:t>
            </a:r>
            <a:r>
              <a:rPr lang="en-US" altLang="zh-TW" dirty="0" smtClean="0">
                <a:ea typeface="新細明體" charset="-120"/>
                <a:cs typeface="Arial" charset="0"/>
              </a:rPr>
              <a:t>NYC</a:t>
            </a:r>
            <a:endParaRPr lang="en-US" altLang="zh-TW" dirty="0">
              <a:ea typeface="新細明體" charset="-120"/>
              <a:cs typeface="Arial" charset="0"/>
            </a:endParaRPr>
          </a:p>
          <a:p>
            <a:pPr marL="406400" lvl="1" indent="-231775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altLang="zh-TW" dirty="0">
                <a:solidFill>
                  <a:srgbClr val="EC1E5A"/>
                </a:solidFill>
                <a:ea typeface="新細明體" charset="-120"/>
                <a:cs typeface="Arial" charset="0"/>
              </a:rPr>
              <a:t>Counterfeit designer items are sold on the street due to their </a:t>
            </a:r>
            <a:r>
              <a:rPr lang="en-US" altLang="zh-TW" dirty="0" smtClean="0">
                <a:solidFill>
                  <a:srgbClr val="EC1E5A"/>
                </a:solidFill>
                <a:ea typeface="新細明體" charset="-120"/>
                <a:cs typeface="Arial" charset="0"/>
              </a:rPr>
              <a:t>illegality</a:t>
            </a:r>
            <a:endParaRPr lang="en-US" altLang="zh-TW" dirty="0">
              <a:solidFill>
                <a:srgbClr val="EC1E5A"/>
              </a:solidFill>
              <a:ea typeface="新細明體" charset="-120"/>
              <a:cs typeface="Arial" charset="0"/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-28978" y="6629390"/>
            <a:ext cx="269609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6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297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6667E-6 L 0.66927 1.147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5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88889E-6 1.85185E-6 L -3.88889E-6 1.18727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3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Motion origin="layout" path="M 5.55556E-7 1.85185E-6 L 5.55556E-7 1.18727 " pathEditMode="relative" rAng="0" ptsTypes="AA">
                                      <p:cBhvr>
                                        <p:cTn id="13" dur="1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35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Motion origin="layout" path="M -2.22222E-6 1.85185E-6 L -2.22222E-6 1.18727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35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animMotion origin="layout" path="M 4.16667E-6 1.85185E-6 L 4.16667E-6 1.18727 " pathEditMode="relative" rAng="0" ptsTypes="AA">
                                      <p:cBhvr>
                                        <p:cTn id="17" dur="1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9906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GimmeGimme’s SWOT</a:t>
            </a:r>
            <a:endParaRPr lang="en-US" sz="2800" dirty="0"/>
          </a:p>
        </p:txBody>
      </p:sp>
      <p:pic>
        <p:nvPicPr>
          <p:cNvPr id="11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76400" y="3385457"/>
            <a:ext cx="12424256" cy="7431314"/>
            <a:chOff x="1773180" y="3309257"/>
            <a:chExt cx="12424256" cy="7431314"/>
          </a:xfrm>
        </p:grpSpPr>
        <p:sp>
          <p:nvSpPr>
            <p:cNvPr id="2" name="Rectangle 1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0" y="1536245"/>
            <a:ext cx="9144000" cy="5067756"/>
            <a:chOff x="0" y="1536245"/>
            <a:chExt cx="9144000" cy="506775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0" y="4064000"/>
              <a:ext cx="9144000" cy="0"/>
            </a:xfrm>
            <a:prstGeom prst="line">
              <a:avLst/>
            </a:prstGeom>
            <a:ln w="28575">
              <a:solidFill>
                <a:srgbClr val="EC1E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4580407" y="1536245"/>
              <a:ext cx="29694" cy="5067756"/>
            </a:xfrm>
            <a:prstGeom prst="line">
              <a:avLst/>
            </a:prstGeom>
            <a:ln w="28575">
              <a:solidFill>
                <a:srgbClr val="EC1E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600201" y="1526065"/>
            <a:ext cx="1380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EC1E5A"/>
                </a:solidFill>
                <a:latin typeface="Minion Pro" pitchFamily="18" charset="0"/>
              </a:rPr>
              <a:t>Strengths</a:t>
            </a:r>
            <a:endParaRPr lang="en-US" sz="2000" dirty="0">
              <a:solidFill>
                <a:srgbClr val="EC1E5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07100" y="1526065"/>
            <a:ext cx="1713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EC1E5A"/>
                </a:solidFill>
                <a:latin typeface="Minion Pro" pitchFamily="18" charset="0"/>
              </a:rPr>
              <a:t>Weaknesses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324387" y="4070123"/>
            <a:ext cx="1931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EC1E5A"/>
                </a:solidFill>
                <a:latin typeface="Minion Pro" pitchFamily="18" charset="0"/>
              </a:rPr>
              <a:t>Opportunities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1" y="4070123"/>
            <a:ext cx="153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EC1E5A"/>
                </a:solidFill>
                <a:latin typeface="Minion Pro" pitchFamily="18" charset="0"/>
              </a:rPr>
              <a:t>Threats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1" y="1913308"/>
            <a:ext cx="4275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300" dirty="0" smtClean="0">
                <a:latin typeface="+mj-lt"/>
              </a:rPr>
              <a:t>Luxury goods at a discounted price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300" dirty="0" smtClean="0">
                <a:latin typeface="+mj-lt"/>
              </a:rPr>
              <a:t>Excellent customer service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300" dirty="0" smtClean="0">
                <a:latin typeface="+mj-lt"/>
              </a:rPr>
              <a:t>A one-stop shop for buyers and cosigners</a:t>
            </a:r>
            <a:endParaRPr lang="en-US" sz="1300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3196" y="1913308"/>
            <a:ext cx="4218289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Limited brand awareness among consumers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Lack of presence and marketing promotions within marketplace – particularly Brooklyn, NY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Ineffective positioning and placement within the market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Lack of interactive presence via Social Media platforms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Restricted financial resources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Ineffective method of verifying authenticity of goods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Company website lacks flash capability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+mj-lt"/>
              </a:rPr>
              <a:t>Website needs to be compatible with mobile devices</a:t>
            </a:r>
            <a:endParaRPr lang="en-US" sz="1200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1" y="4457366"/>
            <a:ext cx="427560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Post recession: a new interest in price-point shopping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Fast growth of e-commerce and online sales business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Market developments in a growing industry</a:t>
            </a:r>
            <a:endParaRPr lang="en-US" sz="14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85097" y="4457366"/>
            <a:ext cx="4256388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Online consignment retailers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Physical consignment retail locations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Brand retail locations</a:t>
            </a:r>
          </a:p>
          <a:p>
            <a:pPr marL="177800" indent="-177800">
              <a:spcBef>
                <a:spcPts val="3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Counterfeit luxury item retailers</a:t>
            </a:r>
            <a:endParaRPr lang="en-US" sz="1400" dirty="0">
              <a:latin typeface="+mj-lt"/>
            </a:endParaRPr>
          </a:p>
        </p:txBody>
      </p:sp>
      <p:sp>
        <p:nvSpPr>
          <p:cNvPr id="30" name="Slide Number Placeholder 5"/>
          <p:cNvSpPr txBox="1">
            <a:spLocks/>
          </p:cNvSpPr>
          <p:nvPr/>
        </p:nvSpPr>
        <p:spPr>
          <a:xfrm>
            <a:off x="-28978" y="6629390"/>
            <a:ext cx="269609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7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644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434 L -0.67101 -1.145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2" y="-56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rot="10800000">
            <a:off x="-4267200" y="-4591049"/>
            <a:ext cx="12424256" cy="7431314"/>
            <a:chOff x="1773180" y="3309257"/>
            <a:chExt cx="12424256" cy="7431314"/>
          </a:xfrm>
        </p:grpSpPr>
        <p:sp>
          <p:nvSpPr>
            <p:cNvPr id="13" name="Rectangle 12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" y="1460045"/>
            <a:ext cx="472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C1E5A"/>
                </a:solidFill>
                <a:latin typeface="Minion Pro" pitchFamily="18" charset="0"/>
              </a:rPr>
              <a:t>c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oncerns of </a:t>
            </a:r>
            <a:b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</a:b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experienced shoppers</a:t>
            </a:r>
            <a:endParaRPr lang="en-US" dirty="0" smtClean="0"/>
          </a:p>
        </p:txBody>
      </p:sp>
      <p:graphicFrame>
        <p:nvGraphicFramePr>
          <p:cNvPr id="20" name="Char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11488"/>
              </p:ext>
            </p:extLst>
          </p:nvPr>
        </p:nvGraphicFramePr>
        <p:xfrm>
          <a:off x="37502" y="2286000"/>
          <a:ext cx="4686898" cy="4892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016500" y="1460045"/>
            <a:ext cx="3822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C1E5A"/>
                </a:solidFill>
                <a:latin typeface="Minion Pro" pitchFamily="18" charset="0"/>
              </a:rPr>
              <a:t>c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oncerns of </a:t>
            </a:r>
            <a:b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</a:b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inexperienced shoppers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57400" y="2388513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Customer Service 2%</a:t>
            </a:r>
            <a:endParaRPr lang="en-US" sz="1100" b="1" dirty="0"/>
          </a:p>
        </p:txBody>
      </p:sp>
      <p:graphicFrame>
        <p:nvGraphicFramePr>
          <p:cNvPr id="17" name="Char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907588"/>
              </p:ext>
            </p:extLst>
          </p:nvPr>
        </p:nvGraphicFramePr>
        <p:xfrm>
          <a:off x="4580293" y="2388513"/>
          <a:ext cx="4661944" cy="468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Slide Number Placeholder 5"/>
          <p:cNvSpPr txBox="1">
            <a:spLocks/>
          </p:cNvSpPr>
          <p:nvPr/>
        </p:nvSpPr>
        <p:spPr>
          <a:xfrm>
            <a:off x="-28978" y="6629390"/>
            <a:ext cx="269609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8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407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66927 1.147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55" y="5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20" grpId="0" uiExpand="1">
        <p:bldSub>
          <a:bldChart bld="category"/>
        </p:bldSub>
      </p:bldGraphic>
      <p:bldP spid="25" grpId="0"/>
      <p:bldP spid="3" grpId="0"/>
      <p:bldGraphic spid="17" grpId="0" uiExpand="1">
        <p:bldSub>
          <a:bldChart bld="category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791200" y="0"/>
            <a:ext cx="3352800" cy="137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\\data1\Staff\akilker\non-work\Dee\GimmeGimme\Marketing_Materials\Gimme Gimme Woman Log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16500" y="88901"/>
            <a:ext cx="990599" cy="14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data1\Staff\akilker\non-work\Dee\GimmeGimme\gimmeLogo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1200" y="76201"/>
            <a:ext cx="3276600" cy="12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76400" y="3385457"/>
            <a:ext cx="12424256" cy="7431314"/>
            <a:chOff x="1773180" y="3309257"/>
            <a:chExt cx="12424256" cy="7431314"/>
          </a:xfrm>
        </p:grpSpPr>
        <p:sp>
          <p:nvSpPr>
            <p:cNvPr id="2" name="Rectangle 1"/>
            <p:cNvSpPr/>
            <p:nvPr/>
          </p:nvSpPr>
          <p:spPr>
            <a:xfrm rot="19392394">
              <a:off x="1773180" y="5410131"/>
              <a:ext cx="12424256" cy="3274936"/>
            </a:xfrm>
            <a:prstGeom prst="rect">
              <a:avLst/>
            </a:prstGeom>
            <a:gradFill>
              <a:gsLst>
                <a:gs pos="35000">
                  <a:schemeClr val="bg1"/>
                </a:gs>
                <a:gs pos="0">
                  <a:schemeClr val="bg1">
                    <a:alpha val="0"/>
                    <a:lumMod val="0"/>
                    <a:lumOff val="100000"/>
                  </a:schemeClr>
                </a:gs>
                <a:gs pos="65000">
                  <a:schemeClr val="bg1"/>
                </a:gs>
                <a:gs pos="100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V="1">
              <a:off x="3018971" y="3309257"/>
              <a:ext cx="9971315" cy="74313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/>
          <p:nvPr/>
        </p:nvCxnSpPr>
        <p:spPr>
          <a:xfrm flipV="1">
            <a:off x="-3318510" y="-442722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56020" y="3657601"/>
            <a:ext cx="9601200" cy="716279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-26437" y="6629400"/>
            <a:ext cx="9170437" cy="2"/>
          </a:xfrm>
          <a:prstGeom prst="line">
            <a:avLst/>
          </a:prstGeom>
          <a:ln w="76200">
            <a:solidFill>
              <a:srgbClr val="EC1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3401" y="1676400"/>
            <a:ext cx="76961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C1E5A"/>
                </a:solidFill>
                <a:latin typeface="Minion Pro" pitchFamily="18" charset="0"/>
              </a:rPr>
              <a:t>t</a:t>
            </a:r>
            <a:r>
              <a:rPr lang="en-US" sz="2800" dirty="0" smtClean="0">
                <a:solidFill>
                  <a:srgbClr val="EC1E5A"/>
                </a:solidFill>
                <a:latin typeface="Minion Pro" pitchFamily="18" charset="0"/>
              </a:rPr>
              <a:t>arget audience profile of consignment shoppers</a:t>
            </a:r>
            <a:endParaRPr lang="en-US" dirty="0" smtClean="0"/>
          </a:p>
          <a:p>
            <a:pPr marL="406400" lvl="1" indent="-231775">
              <a:spcBef>
                <a:spcPts val="600"/>
              </a:spcBef>
              <a:buFont typeface="Arial" charset="0"/>
              <a:buChar char="•"/>
            </a:pPr>
            <a:r>
              <a:rPr lang="en-US" altLang="zh-TW" dirty="0">
                <a:ea typeface="新細明體" charset="-120"/>
                <a:cs typeface="Arial" charset="0"/>
              </a:rPr>
              <a:t>We collected demographic data about purchasers of consignment goods through online/offline consignment retailers</a:t>
            </a:r>
            <a:r>
              <a:rPr lang="en-US" altLang="zh-TW" dirty="0" smtClean="0">
                <a:ea typeface="新細明體" charset="-120"/>
                <a:cs typeface="Arial" charset="0"/>
              </a:rPr>
              <a:t>:</a:t>
            </a:r>
            <a:endParaRPr lang="en-US" altLang="zh-TW" dirty="0">
              <a:ea typeface="新細明體" charset="-120"/>
              <a:cs typeface="Arial" charset="0"/>
            </a:endParaRPr>
          </a:p>
          <a:p>
            <a:pPr marL="971550" lvl="2" indent="-288925">
              <a:spcBef>
                <a:spcPts val="1200"/>
              </a:spcBef>
              <a:buFont typeface="Arial" pitchFamily="34" charset="0"/>
              <a:buChar char="-"/>
            </a:pPr>
            <a:r>
              <a:rPr lang="en-US" sz="2400" b="1" dirty="0">
                <a:solidFill>
                  <a:srgbClr val="EC1E5A"/>
                </a:solidFill>
                <a:latin typeface="Arial" charset="0"/>
                <a:cs typeface="Arial" charset="0"/>
              </a:rPr>
              <a:t>64.2% </a:t>
            </a:r>
            <a:r>
              <a:rPr lang="en-US" dirty="0">
                <a:latin typeface="Arial" charset="0"/>
                <a:cs typeface="Arial" charset="0"/>
              </a:rPr>
              <a:t>of consignment shoppers are </a:t>
            </a:r>
            <a:r>
              <a:rPr lang="en-US" sz="2000" b="1" dirty="0" smtClean="0">
                <a:solidFill>
                  <a:srgbClr val="EC1E5A"/>
                </a:solidFill>
                <a:latin typeface="Arial" charset="0"/>
                <a:cs typeface="Arial" charset="0"/>
              </a:rPr>
              <a:t>female</a:t>
            </a:r>
            <a:endParaRPr lang="en-US" dirty="0">
              <a:latin typeface="Arial" charset="0"/>
              <a:cs typeface="Arial" charset="0"/>
            </a:endParaRPr>
          </a:p>
          <a:p>
            <a:pPr marL="971550" lvl="2" indent="-288925">
              <a:spcBef>
                <a:spcPts val="1200"/>
              </a:spcBef>
              <a:buFont typeface="Arial" pitchFamily="34" charset="0"/>
              <a:buChar char="-"/>
            </a:pPr>
            <a:r>
              <a:rPr lang="en-US" sz="2400" b="1" dirty="0">
                <a:solidFill>
                  <a:srgbClr val="EC1E5A"/>
                </a:solidFill>
                <a:latin typeface="Arial" charset="0"/>
                <a:cs typeface="Arial" charset="0"/>
              </a:rPr>
              <a:t>67.7% </a:t>
            </a:r>
            <a:r>
              <a:rPr lang="en-US" dirty="0">
                <a:latin typeface="Arial" charset="0"/>
                <a:cs typeface="Arial" charset="0"/>
              </a:rPr>
              <a:t>are between </a:t>
            </a:r>
            <a:r>
              <a:rPr lang="en-US" sz="2000" b="1" dirty="0">
                <a:solidFill>
                  <a:srgbClr val="EC1E5A"/>
                </a:solidFill>
                <a:latin typeface="Arial" charset="0"/>
                <a:cs typeface="Arial" charset="0"/>
              </a:rPr>
              <a:t>the ages of 18 and </a:t>
            </a:r>
            <a:r>
              <a:rPr lang="en-US" sz="2000" b="1" dirty="0" smtClean="0">
                <a:solidFill>
                  <a:srgbClr val="EC1E5A"/>
                </a:solidFill>
                <a:latin typeface="Arial" charset="0"/>
                <a:cs typeface="Arial" charset="0"/>
              </a:rPr>
              <a:t>49</a:t>
            </a:r>
            <a:endParaRPr lang="en-US" dirty="0">
              <a:latin typeface="Arial" charset="0"/>
              <a:cs typeface="Arial" charset="0"/>
            </a:endParaRPr>
          </a:p>
          <a:p>
            <a:pPr marL="971550" lvl="2" indent="-288925">
              <a:spcBef>
                <a:spcPts val="1200"/>
              </a:spcBef>
              <a:buFont typeface="Arial" pitchFamily="34" charset="0"/>
              <a:buChar char="-"/>
            </a:pPr>
            <a:r>
              <a:rPr lang="en-US" sz="2400" b="1" dirty="0">
                <a:solidFill>
                  <a:srgbClr val="EC1E5A"/>
                </a:solidFill>
                <a:latin typeface="Arial" charset="0"/>
                <a:cs typeface="Arial" charset="0"/>
              </a:rPr>
              <a:t>66.1% </a:t>
            </a:r>
            <a:r>
              <a:rPr lang="en-US" dirty="0">
                <a:latin typeface="Arial" charset="0"/>
                <a:cs typeface="Arial" charset="0"/>
              </a:rPr>
              <a:t>of consignment shoppers </a:t>
            </a:r>
            <a:r>
              <a:rPr lang="en-US" sz="2000" b="1" dirty="0">
                <a:solidFill>
                  <a:srgbClr val="EC1E5A"/>
                </a:solidFill>
                <a:latin typeface="Arial" charset="0"/>
                <a:cs typeface="Arial" charset="0"/>
              </a:rPr>
              <a:t>do not have </a:t>
            </a:r>
            <a:r>
              <a:rPr lang="en-US" sz="2000" b="1" dirty="0" smtClean="0">
                <a:solidFill>
                  <a:srgbClr val="EC1E5A"/>
                </a:solidFill>
                <a:latin typeface="Arial" charset="0"/>
                <a:cs typeface="Arial" charset="0"/>
              </a:rPr>
              <a:t>children</a:t>
            </a:r>
            <a:endParaRPr lang="en-US" dirty="0">
              <a:latin typeface="Arial" charset="0"/>
              <a:cs typeface="Arial" charset="0"/>
            </a:endParaRPr>
          </a:p>
          <a:p>
            <a:pPr marL="971550" lvl="2" indent="-288925">
              <a:spcBef>
                <a:spcPts val="1200"/>
              </a:spcBef>
              <a:buFont typeface="Arial" pitchFamily="34" charset="0"/>
              <a:buChar char="-"/>
            </a:pPr>
            <a:r>
              <a:rPr lang="en-US" sz="2400" b="1" dirty="0">
                <a:solidFill>
                  <a:srgbClr val="EC1E5A"/>
                </a:solidFill>
                <a:latin typeface="Arial" charset="0"/>
                <a:cs typeface="Arial" charset="0"/>
              </a:rPr>
              <a:t>44.1% </a:t>
            </a:r>
            <a:r>
              <a:rPr lang="en-US" dirty="0">
                <a:latin typeface="Arial" charset="0"/>
                <a:cs typeface="Arial" charset="0"/>
              </a:rPr>
              <a:t>of consignment shoppers had </a:t>
            </a:r>
            <a:r>
              <a:rPr lang="en-US" sz="2000" b="1" dirty="0">
                <a:solidFill>
                  <a:srgbClr val="EC1E5A"/>
                </a:solidFill>
                <a:latin typeface="Arial" charset="0"/>
                <a:cs typeface="Arial" charset="0"/>
              </a:rPr>
              <a:t>college </a:t>
            </a:r>
            <a:r>
              <a:rPr lang="en-US" sz="2000" b="1" dirty="0" smtClean="0">
                <a:solidFill>
                  <a:srgbClr val="EC1E5A"/>
                </a:solidFill>
                <a:latin typeface="Arial" charset="0"/>
                <a:cs typeface="Arial" charset="0"/>
              </a:rPr>
              <a:t>degrees</a:t>
            </a:r>
            <a:endParaRPr lang="en-US" dirty="0">
              <a:latin typeface="Arial" charset="0"/>
              <a:cs typeface="Arial" charset="0"/>
            </a:endParaRPr>
          </a:p>
          <a:p>
            <a:pPr marL="971550" lvl="2" indent="-288925">
              <a:spcBef>
                <a:spcPts val="1200"/>
              </a:spcBef>
              <a:buFont typeface="Arial" pitchFamily="34" charset="0"/>
              <a:buChar char="-"/>
            </a:pPr>
            <a:r>
              <a:rPr lang="en-US" sz="2400" b="1" dirty="0">
                <a:solidFill>
                  <a:srgbClr val="EC1E5A"/>
                </a:solidFill>
                <a:latin typeface="Arial" charset="0"/>
                <a:cs typeface="Arial" charset="0"/>
              </a:rPr>
              <a:t>45.7% </a:t>
            </a:r>
            <a:r>
              <a:rPr lang="en-US" dirty="0" smtClean="0">
                <a:latin typeface="Arial" charset="0"/>
                <a:cs typeface="Arial" charset="0"/>
              </a:rPr>
              <a:t>had </a:t>
            </a:r>
            <a:r>
              <a:rPr lang="en-US" dirty="0">
                <a:latin typeface="Arial" charset="0"/>
                <a:cs typeface="Arial" charset="0"/>
              </a:rPr>
              <a:t>an </a:t>
            </a:r>
            <a:r>
              <a:rPr lang="en-US" sz="2000" b="1" dirty="0">
                <a:solidFill>
                  <a:srgbClr val="EC1E5A"/>
                </a:solidFill>
                <a:latin typeface="Arial" charset="0"/>
                <a:cs typeface="Arial" charset="0"/>
              </a:rPr>
              <a:t>annual income of $60,000 or more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-28978" y="6629390"/>
            <a:ext cx="269609" cy="259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4A9137B8-9477-4991-9227-46688FA138B4}" type="slidenum">
              <a:rPr lang="en-US" sz="900" b="1" smtClean="0">
                <a:solidFill>
                  <a:schemeClr val="tx1"/>
                </a:solidFill>
                <a:latin typeface="+mj-lt"/>
              </a:rPr>
              <a:pPr algn="l"/>
              <a:t>9</a:t>
            </a:fld>
            <a:endParaRPr lang="en-US" sz="9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16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1434 L -0.67101 -1.145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92" y="-565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1233</Words>
  <Application>Microsoft Office PowerPoint</Application>
  <PresentationFormat>On-screen Show (4:3)</PresentationFormat>
  <Paragraphs>236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113</cp:revision>
  <dcterms:created xsi:type="dcterms:W3CDTF">2011-06-07T21:25:43Z</dcterms:created>
  <dcterms:modified xsi:type="dcterms:W3CDTF">2011-06-29T19:32:58Z</dcterms:modified>
</cp:coreProperties>
</file>