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1"/>
  </p:notesMasterIdLst>
  <p:handoutMasterIdLst>
    <p:handoutMasterId r:id="rId32"/>
  </p:handoutMasterIdLst>
  <p:sldIdLst>
    <p:sldId id="323" r:id="rId3"/>
    <p:sldId id="257" r:id="rId4"/>
    <p:sldId id="311" r:id="rId5"/>
    <p:sldId id="310" r:id="rId6"/>
    <p:sldId id="312" r:id="rId7"/>
    <p:sldId id="313" r:id="rId8"/>
    <p:sldId id="316" r:id="rId9"/>
    <p:sldId id="278" r:id="rId10"/>
    <p:sldId id="318" r:id="rId11"/>
    <p:sldId id="280" r:id="rId12"/>
    <p:sldId id="281" r:id="rId13"/>
    <p:sldId id="282" r:id="rId14"/>
    <p:sldId id="319" r:id="rId15"/>
    <p:sldId id="284" r:id="rId16"/>
    <p:sldId id="301" r:id="rId17"/>
    <p:sldId id="307" r:id="rId18"/>
    <p:sldId id="279" r:id="rId19"/>
    <p:sldId id="306" r:id="rId20"/>
    <p:sldId id="286" r:id="rId21"/>
    <p:sldId id="287" r:id="rId22"/>
    <p:sldId id="288" r:id="rId23"/>
    <p:sldId id="305" r:id="rId24"/>
    <p:sldId id="320" r:id="rId25"/>
    <p:sldId id="308" r:id="rId26"/>
    <p:sldId id="321" r:id="rId27"/>
    <p:sldId id="285" r:id="rId28"/>
    <p:sldId id="298" r:id="rId29"/>
    <p:sldId id="299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4300"/>
    <a:srgbClr val="8A6900"/>
    <a:srgbClr val="C0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344" autoAdjust="0"/>
    <p:restoredTop sz="86878" autoAdjust="0"/>
  </p:normalViewPr>
  <p:slideViewPr>
    <p:cSldViewPr>
      <p:cViewPr>
        <p:scale>
          <a:sx n="100" d="100"/>
          <a:sy n="100" d="100"/>
        </p:scale>
        <p:origin x="-12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CCC91-CB4C-4D9F-81C6-BF499481CF1B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D2525-1E64-442F-A5B9-D36C560D08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17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8ADB0-7007-4DF9-8A8A-410A9FB42171}" type="datetimeFigureOut">
              <a:rPr lang="en-US" smtClean="0"/>
              <a:t>6/4/2015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4A808-73AD-4E93-B00A-F32348C9D1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90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live in an Upside Down World:</a:t>
            </a:r>
          </a:p>
          <a:p>
            <a:endParaRPr lang="en-US" dirty="0" smtClean="0"/>
          </a:p>
          <a:p>
            <a:r>
              <a:rPr lang="en-US" dirty="0" smtClean="0"/>
              <a:t>The US' position in geopolitics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way healthcare will work in the US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products get manufactured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consume entertainment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we connect with one another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4A808-73AD-4E93-B00A-F32348C9D1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7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345" tIns="45674" rIns="91345" bIns="4567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5" tIns="45674" rIns="91345" bIns="45674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457200" eaLnBrk="1" hangingPunct="1"/>
            <a:fld id="{2CAF0ECC-DE58-B341-BB53-FB5A1E953E01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defTabSz="457200" eaLnBrk="1" hangingPunct="1"/>
              <a:t>27</a:t>
            </a:fld>
            <a:endParaRPr lang="en-US" sz="1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76350"/>
            <a:ext cx="8839200" cy="738188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90750"/>
            <a:ext cx="8839200" cy="2286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153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4202-54D1-4F48-A9D6-D4F09A47B75A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0102B-CF2C-F447-8B85-A33EA37EECBE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3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271"/>
            <a:ext cx="8229600" cy="548879"/>
          </a:xfrm>
          <a:prstGeom prst="rect">
            <a:avLst/>
          </a:prstGeom>
        </p:spPr>
        <p:txBody>
          <a:bodyPr anchor="b">
            <a:prstTxWarp prst="textPlain">
              <a:avLst/>
            </a:prstTxWarp>
          </a:bodyPr>
          <a:lstStyle>
            <a:lvl1pPr algn="l">
              <a:defRPr sz="1000" b="0" spc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6922"/>
            <a:ext cx="8229600" cy="514350"/>
          </a:xfrm>
          <a:prstGeom prst="rect">
            <a:avLst/>
          </a:prstGeom>
        </p:spPr>
        <p:txBody>
          <a:bodyPr anchor="b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3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271"/>
            <a:ext cx="8229600" cy="548879"/>
          </a:xfrm>
          <a:prstGeom prst="rect">
            <a:avLst/>
          </a:prstGeom>
        </p:spPr>
        <p:txBody>
          <a:bodyPr anchor="b">
            <a:prstTxWarp prst="textPlain">
              <a:avLst/>
            </a:prstTxWarp>
          </a:bodyPr>
          <a:lstStyle>
            <a:lvl1pPr algn="l">
              <a:defRPr sz="1000" b="0" spc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6922"/>
            <a:ext cx="8229600" cy="514350"/>
          </a:xfrm>
          <a:prstGeom prst="rect">
            <a:avLst/>
          </a:prstGeom>
        </p:spPr>
        <p:txBody>
          <a:bodyPr anchor="b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31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271"/>
            <a:ext cx="8229600" cy="548879"/>
          </a:xfrm>
          <a:prstGeom prst="rect">
            <a:avLst/>
          </a:prstGeom>
        </p:spPr>
        <p:txBody>
          <a:bodyPr anchor="b">
            <a:prstTxWarp prst="textPlain">
              <a:avLst/>
            </a:prstTxWarp>
          </a:bodyPr>
          <a:lstStyle>
            <a:lvl1pPr algn="l">
              <a:defRPr sz="1000" b="0" spc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6922"/>
            <a:ext cx="8229600" cy="514350"/>
          </a:xfrm>
          <a:prstGeom prst="rect">
            <a:avLst/>
          </a:prstGeom>
        </p:spPr>
        <p:txBody>
          <a:bodyPr anchor="b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7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271"/>
            <a:ext cx="8229600" cy="548879"/>
          </a:xfrm>
          <a:prstGeom prst="rect">
            <a:avLst/>
          </a:prstGeom>
        </p:spPr>
        <p:txBody>
          <a:bodyPr anchor="b">
            <a:prstTxWarp prst="textPlain">
              <a:avLst/>
            </a:prstTxWarp>
          </a:bodyPr>
          <a:lstStyle>
            <a:lvl1pPr algn="l">
              <a:defRPr sz="1000" b="0" spc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6922"/>
            <a:ext cx="8229600" cy="514350"/>
          </a:xfrm>
          <a:prstGeom prst="rect">
            <a:avLst/>
          </a:prstGeom>
        </p:spPr>
        <p:txBody>
          <a:bodyPr anchor="b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9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271"/>
            <a:ext cx="8229600" cy="548879"/>
          </a:xfrm>
          <a:prstGeom prst="rect">
            <a:avLst/>
          </a:prstGeom>
        </p:spPr>
        <p:txBody>
          <a:bodyPr anchor="b">
            <a:prstTxWarp prst="textPlain">
              <a:avLst/>
            </a:prstTxWarp>
          </a:bodyPr>
          <a:lstStyle>
            <a:lvl1pPr algn="l">
              <a:defRPr sz="1000" b="0" spc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1"/>
            <a:ext cx="8229600" cy="328017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36922"/>
            <a:ext cx="8229600" cy="514350"/>
          </a:xfrm>
          <a:prstGeom prst="rect">
            <a:avLst/>
          </a:prstGeom>
        </p:spPr>
        <p:txBody>
          <a:bodyPr anchor="b"/>
          <a:lstStyle>
            <a:lvl1pPr>
              <a:buNone/>
              <a:defRPr sz="2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92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981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78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60413" y="3882629"/>
            <a:ext cx="8405812" cy="119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610" tIns="43610" rIns="43610" bIns="43610">
            <a:spAutoFit/>
          </a:bodyPr>
          <a:lstStyle>
            <a:lvl1pPr defTabSz="873125" eaLnBrk="0" hangingPunct="0"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73125" eaLnBrk="0" hangingPunct="0"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defTabSz="873125" eaLnBrk="0" hangingPunct="0"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defTabSz="873125" eaLnBrk="0" hangingPunct="0"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defTabSz="873125" eaLnBrk="0" hangingPunct="0"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873125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</a:rPr>
              <a:t>Andrés T. Tapia, </a:t>
            </a:r>
            <a:r>
              <a:rPr lang="en-US" sz="1800" b="1" dirty="0" smtClean="0">
                <a:solidFill>
                  <a:srgbClr val="FFFFFF"/>
                </a:solidFill>
              </a:rPr>
              <a:t>Senior Partner, Korn/Ferry International</a:t>
            </a:r>
          </a:p>
          <a:p>
            <a:pPr>
              <a:defRPr/>
            </a:pPr>
            <a:r>
              <a:rPr lang="en-US" sz="1800" i="1" dirty="0" smtClean="0">
                <a:solidFill>
                  <a:srgbClr val="FFFFFF"/>
                </a:solidFill>
              </a:rPr>
              <a:t>Follow </a:t>
            </a:r>
            <a:r>
              <a:rPr lang="en-US" sz="1800" i="1" dirty="0">
                <a:solidFill>
                  <a:srgbClr val="FFFFFF"/>
                </a:solidFill>
              </a:rPr>
              <a:t>diversity trends &amp; insights</a:t>
            </a:r>
          </a:p>
          <a:p>
            <a:pPr>
              <a:defRPr/>
            </a:pPr>
            <a:r>
              <a:rPr lang="en-US" sz="1800" i="1" dirty="0">
                <a:solidFill>
                  <a:srgbClr val="FFFFFF"/>
                </a:solidFill>
              </a:rPr>
              <a:t>Blog: inclusionparadox.com  Web: diversitybestpractices.com</a:t>
            </a:r>
          </a:p>
          <a:p>
            <a:pPr>
              <a:defRPr/>
            </a:pPr>
            <a:r>
              <a:rPr lang="en-US" sz="1800" i="1" dirty="0">
                <a:solidFill>
                  <a:srgbClr val="FFFFFF"/>
                </a:solidFill>
              </a:rPr>
              <a:t>Twitter: @AndresTTapia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0036" y="1941175"/>
            <a:ext cx="7772400" cy="1102519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802" y="3158320"/>
            <a:ext cx="6400800" cy="4857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 descr="DBP_websem_header1.jpg"/>
          <p:cNvPicPr>
            <a:picLocks noChangeAspect="1"/>
          </p:cNvPicPr>
          <p:nvPr userDrawn="1"/>
        </p:nvPicPr>
        <p:blipFill rotWithShape="1">
          <a:blip r:embed="rId2" cstate="email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9143999" cy="180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44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595" y="4855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0F914B-4090-2649-81AD-874E794168C3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8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595" y="4855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0F914B-4090-2649-81AD-874E794168C3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C603-47C4-2F4D-9B5F-8A986A61D17F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F00BD-D966-054E-8B42-54E94E311364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frm=1&amp;source=images&amp;cd=&amp;cad=rja&amp;docid=qhIuyAO_c_n1nM&amp;tbnid=eTTXe6FtTs1A7M:&amp;ved=0CAUQjRw&amp;url=http://www.lcsonline.org/parents/lcs-social-media/&amp;ei=-oRNUsanI6LbyQGUr4GICw&amp;bvm=bv.53537100,d.cGE&amp;psig=AFQjCNH3FclRgooqFAXYFlYZpmcvM_HzlA&amp;ust=1380898403691303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chemeClr val="bg1"/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85750"/>
            <a:ext cx="8694420" cy="589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47751"/>
            <a:ext cx="869442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2" descr="http://www.lcsonline.org/wp-content/uploads/twitter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40" y="4788718"/>
            <a:ext cx="350980" cy="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460" y="4724936"/>
            <a:ext cx="1655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@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AndresTTapia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2" descr="http://www.lcsonline.org/wp-content/uploads/twitter-icon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800" y="4788718"/>
            <a:ext cx="350980" cy="35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29725" y="4724936"/>
            <a:ext cx="1257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@</a:t>
            </a:r>
            <a:r>
              <a:rPr lang="en-US" sz="160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TEDxIND</a:t>
            </a:r>
          </a:p>
        </p:txBody>
      </p:sp>
    </p:spTree>
    <p:extLst>
      <p:ext uri="{BB962C8B-B14F-4D97-AF65-F5344CB8AC3E}">
        <p14:creationId xmlns:p14="http://schemas.microsoft.com/office/powerpoint/2010/main" val="233673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595" y="4855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0F914B-4090-2649-81AD-874E794168C3}" type="slidenum">
              <a:rPr lang="en-US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29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EA02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EA02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7.wdp"/><Relationship Id="rId5" Type="http://schemas.openxmlformats.org/officeDocument/2006/relationships/image" Target="../media/image9.jpe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>
          <a:xfrm>
            <a:off x="0" y="3205162"/>
            <a:ext cx="9144000" cy="609600"/>
          </a:xfrm>
          <a:solidFill>
            <a:schemeClr val="bg1">
              <a:lumMod val="85000"/>
              <a:lumOff val="15000"/>
            </a:schemeClr>
          </a:solidFill>
          <a:effectLst>
            <a:innerShdw blurRad="114300">
              <a:prstClr val="black"/>
            </a:innerShdw>
          </a:effectLst>
        </p:spPr>
        <p:txBody>
          <a:bodyPr anchor="ctr"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en-US" sz="1800" b="1" dirty="0" smtClean="0"/>
              <a:t>Andrés </a:t>
            </a:r>
            <a:r>
              <a:rPr lang="en-US" sz="1800" b="1" dirty="0"/>
              <a:t>T. Tapia</a:t>
            </a:r>
            <a:r>
              <a:rPr lang="en-US" sz="1800" dirty="0"/>
              <a:t>, Senior Partner, Korn/Ferry International</a:t>
            </a:r>
          </a:p>
          <a:p>
            <a:pPr algn="ctr">
              <a:spcBef>
                <a:spcPts val="0"/>
              </a:spcBef>
            </a:pPr>
            <a:r>
              <a:rPr lang="en-US" sz="1800" dirty="0"/>
              <a:t>Follow </a:t>
            </a:r>
            <a:r>
              <a:rPr lang="en-US" sz="1800" dirty="0" smtClean="0"/>
              <a:t>the diversity </a:t>
            </a:r>
            <a:r>
              <a:rPr lang="en-US" sz="1800" dirty="0"/>
              <a:t>trends &amp; </a:t>
            </a:r>
            <a:r>
              <a:rPr lang="en-US" sz="1800" dirty="0" smtClean="0"/>
              <a:t>insights blog</a:t>
            </a:r>
            <a:r>
              <a:rPr lang="en-US" sz="1800" dirty="0"/>
              <a:t>: </a:t>
            </a:r>
            <a:r>
              <a:rPr lang="en-US" sz="1800" dirty="0" smtClean="0"/>
              <a:t>inclusionparadox.com</a:t>
            </a:r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3529786" y="470535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chemeClr val="bg1">
                    <a:lumMod val="50000"/>
                    <a:lumOff val="50000"/>
                  </a:schemeClr>
                </a:solidFill>
              </a:rPr>
              <a:t>TEDx</a:t>
            </a:r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 Indianapolis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19150"/>
            <a:ext cx="9144000" cy="1295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-76200" y="1309985"/>
            <a:ext cx="9144000" cy="804565"/>
          </a:xfrm>
          <a:effectLst/>
        </p:spPr>
        <p:txBody>
          <a:bodyPr vert="horz">
            <a:noAutofit/>
          </a:bodyPr>
          <a:lstStyle/>
          <a:p>
            <a:pPr>
              <a:lnSpc>
                <a:spcPts val="7000"/>
              </a:lnSpc>
            </a:pPr>
            <a:r>
              <a:rPr lang="en-US" b="1" kern="1000" dirty="0" smtClean="0">
                <a:solidFill>
                  <a:schemeClr val="bg1"/>
                </a:solidFill>
                <a:effectLst/>
              </a:rPr>
              <a:t>UPSIDE DOWN DIVERSITY</a:t>
            </a:r>
            <a:endParaRPr lang="en-US" b="1" kern="1000" dirty="0">
              <a:solidFill>
                <a:schemeClr val="bg1"/>
              </a:solidFill>
              <a:effectLst>
                <a:reflection blurRad="6350" stA="25000" endPos="20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>
            <a:off x="4343400" y="921544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/>
              <a:t>DIVERSITY</a:t>
            </a:r>
            <a:endParaRPr lang="en-US" sz="4400" b="1" i="1" dirty="0"/>
          </a:p>
        </p:txBody>
      </p:sp>
    </p:spTree>
    <p:extLst>
      <p:ext uri="{BB962C8B-B14F-4D97-AF65-F5344CB8AC3E}">
        <p14:creationId xmlns:p14="http://schemas.microsoft.com/office/powerpoint/2010/main" val="3668519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333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 be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699" y="676275"/>
            <a:ext cx="5172075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YOUNG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401323"/>
            <a:ext cx="3200400" cy="513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to be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075" y="1906148"/>
            <a:ext cx="52197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/>
              <a:t>EXPERIENCED</a:t>
            </a:r>
            <a:endParaRPr lang="en-US" dirty="0"/>
          </a:p>
        </p:txBody>
      </p:sp>
      <p:pic>
        <p:nvPicPr>
          <p:cNvPr id="1026" name="Picture 2" descr="C:\Users\kilkera\Desktop\TEDx\GFX\75025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8704" y="0"/>
            <a:ext cx="3325297" cy="44958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rot="16200000">
            <a:off x="7248524" y="2632077"/>
            <a:ext cx="590553" cy="320040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784063"/>
            <a:ext cx="2362198" cy="58477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technology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4600" y="2724150"/>
            <a:ext cx="2362198" cy="58477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culture</a:t>
            </a:r>
            <a:endParaRPr lang="en-US" sz="1400" dirty="0">
              <a:latin typeface="Georgia" panose="020405020504050203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843975"/>
            <a:ext cx="2362198" cy="584775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Georgia" panose="02040502050405020303" pitchFamily="18" charset="0"/>
              </a:rPr>
              <a:t>millennials</a:t>
            </a:r>
            <a:endParaRPr lang="en-US" sz="1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92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5443537" y="2341"/>
            <a:ext cx="3700464" cy="439820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10200" y="9525"/>
            <a:ext cx="590553" cy="4238625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3837" y="1333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 be a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837" y="676275"/>
            <a:ext cx="5172075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MINORITY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837" y="1401323"/>
            <a:ext cx="3200400" cy="513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to be a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" y="1906148"/>
            <a:ext cx="52197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/>
              <a:t>MAJORITY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6943725" y="2333627"/>
            <a:ext cx="590553" cy="3809999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364688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kern="800" dirty="0" smtClean="0">
                <a:latin typeface="Georgia" panose="02040502050405020303" pitchFamily="18" charset="0"/>
              </a:rPr>
              <a:t>In </a:t>
            </a:r>
            <a:r>
              <a:rPr lang="en-US" sz="36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50</a:t>
            </a:r>
            <a:r>
              <a:rPr lang="en-US" sz="3600" b="1" kern="800" dirty="0" smtClean="0">
                <a:latin typeface="Georgia" panose="02040502050405020303" pitchFamily="18" charset="0"/>
              </a:rPr>
              <a:t> </a:t>
            </a:r>
            <a:r>
              <a:rPr lang="en-US" sz="2800" kern="800" dirty="0" smtClean="0">
                <a:latin typeface="Georgia" panose="02040502050405020303" pitchFamily="18" charset="0"/>
              </a:rPr>
              <a:t>U.S. cities, </a:t>
            </a:r>
            <a:br>
              <a:rPr lang="en-US" sz="2800" kern="800" dirty="0" smtClean="0">
                <a:latin typeface="Georgia" panose="02040502050405020303" pitchFamily="18" charset="0"/>
              </a:rPr>
            </a:br>
            <a:r>
              <a:rPr lang="en-US" sz="28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minorities are the majority</a:t>
            </a:r>
            <a:endParaRPr lang="en-US" sz="12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200" y="1635829"/>
            <a:ext cx="4876800" cy="10772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kern="800" dirty="0" smtClean="0">
                <a:latin typeface="Georgia" panose="02040502050405020303" pitchFamily="18" charset="0"/>
              </a:rPr>
              <a:t>In </a:t>
            </a:r>
            <a:r>
              <a:rPr lang="en-US" sz="36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10</a:t>
            </a:r>
            <a:r>
              <a:rPr lang="en-US" sz="3600" b="1" kern="800" dirty="0" smtClean="0">
                <a:latin typeface="Georgia" panose="02040502050405020303" pitchFamily="18" charset="0"/>
              </a:rPr>
              <a:t> </a:t>
            </a:r>
            <a:r>
              <a:rPr lang="en-US" sz="2800" kern="800" dirty="0" smtClean="0">
                <a:latin typeface="Georgia" panose="02040502050405020303" pitchFamily="18" charset="0"/>
              </a:rPr>
              <a:t>U.S. states, </a:t>
            </a:r>
            <a:r>
              <a:rPr lang="en-US" sz="28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white </a:t>
            </a:r>
            <a:br>
              <a:rPr lang="en-US" sz="28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</a:br>
            <a:r>
              <a:rPr lang="en-US" sz="28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men are a minority group</a:t>
            </a:r>
            <a:endParaRPr lang="en-US" sz="12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0" y="2955488"/>
            <a:ext cx="4876800" cy="12926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kern="800" dirty="0" smtClean="0">
                <a:latin typeface="Georgia" panose="02040502050405020303" pitchFamily="18" charset="0"/>
              </a:rPr>
              <a:t>This </a:t>
            </a:r>
            <a:r>
              <a:rPr lang="en-US" sz="2600" kern="800" dirty="0">
                <a:latin typeface="Georgia" panose="02040502050405020303" pitchFamily="18" charset="0"/>
              </a:rPr>
              <a:t>past summer, </a:t>
            </a:r>
            <a:r>
              <a:rPr lang="en-US" sz="2600" kern="800" dirty="0">
                <a:solidFill>
                  <a:srgbClr val="FFC000"/>
                </a:solidFill>
                <a:latin typeface="Georgia" panose="02040502050405020303" pitchFamily="18" charset="0"/>
              </a:rPr>
              <a:t>Latinos became </a:t>
            </a:r>
            <a:r>
              <a:rPr lang="en-US" sz="26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largest </a:t>
            </a:r>
            <a:r>
              <a:rPr lang="en-US" sz="2600" kern="800" dirty="0">
                <a:solidFill>
                  <a:srgbClr val="FFC000"/>
                </a:solidFill>
                <a:latin typeface="Georgia" panose="02040502050405020303" pitchFamily="18" charset="0"/>
              </a:rPr>
              <a:t>ethnic group in California</a:t>
            </a:r>
            <a:r>
              <a:rPr lang="en-US" sz="2600" kern="800" dirty="0">
                <a:latin typeface="Georgia" panose="02040502050405020303" pitchFamily="18" charset="0"/>
              </a:rPr>
              <a:t>, surpassing whites</a:t>
            </a:r>
          </a:p>
        </p:txBody>
      </p:sp>
    </p:spTree>
    <p:extLst>
      <p:ext uri="{BB962C8B-B14F-4D97-AF65-F5344CB8AC3E}">
        <p14:creationId xmlns:p14="http://schemas.microsoft.com/office/powerpoint/2010/main" val="3536223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30888" y="2341"/>
            <a:ext cx="3213112" cy="4398209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3837" y="1333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 be a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837" y="676275"/>
            <a:ext cx="5172075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WOMAN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837" y="1401323"/>
            <a:ext cx="3200400" cy="513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to be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6" y="1805422"/>
            <a:ext cx="5262564" cy="1509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/>
              <a:t>RISING IN</a:t>
            </a:r>
          </a:p>
          <a:p>
            <a:pPr algn="l"/>
            <a:r>
              <a:rPr lang="en-US" sz="4800" b="1" dirty="0" smtClean="0"/>
              <a:t>OPPORTUNITIES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7242168" y="2632071"/>
            <a:ext cx="590553" cy="321311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209550"/>
            <a:ext cx="3505200" cy="12003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kern="800" dirty="0" smtClean="0">
                <a:latin typeface="Georgia" panose="02040502050405020303" pitchFamily="18" charset="0"/>
              </a:rPr>
              <a:t>By 2015, </a:t>
            </a:r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two-thirds of undergrads </a:t>
            </a:r>
            <a:r>
              <a:rPr lang="en-US" sz="2400" kern="800" dirty="0" smtClean="0">
                <a:latin typeface="Georgia" panose="02040502050405020303" pitchFamily="18" charset="0"/>
              </a:rPr>
              <a:t>will be women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7375" y="2724150"/>
            <a:ext cx="3505200" cy="15696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kern="800" dirty="0">
                <a:latin typeface="Georgia" panose="02040502050405020303" pitchFamily="18" charset="0"/>
              </a:rPr>
              <a:t>Of the </a:t>
            </a:r>
            <a:r>
              <a:rPr lang="en-US" sz="2400" b="1" kern="800" dirty="0">
                <a:solidFill>
                  <a:srgbClr val="FFC000"/>
                </a:solidFill>
                <a:latin typeface="Georgia" panose="02040502050405020303" pitchFamily="18" charset="0"/>
              </a:rPr>
              <a:t>15 fastest growing jobs</a:t>
            </a:r>
            <a:r>
              <a:rPr lang="en-US" sz="2400" kern="800" dirty="0">
                <a:latin typeface="Georgia" panose="02040502050405020303" pitchFamily="18" charset="0"/>
              </a:rPr>
              <a:t> in the US, </a:t>
            </a:r>
            <a:r>
              <a:rPr lang="en-US" sz="2400" b="1" kern="800" dirty="0">
                <a:solidFill>
                  <a:srgbClr val="FFC000"/>
                </a:solidFill>
                <a:latin typeface="Georgia" panose="02040502050405020303" pitchFamily="18" charset="0"/>
              </a:rPr>
              <a:t>13</a:t>
            </a:r>
            <a:r>
              <a:rPr lang="en-US" sz="2400" kern="800" dirty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US" sz="2400" kern="800" dirty="0">
                <a:latin typeface="Georgia" panose="02040502050405020303" pitchFamily="18" charset="0"/>
              </a:rPr>
              <a:t>are </a:t>
            </a:r>
            <a:r>
              <a:rPr lang="en-US" sz="2400" b="1" kern="800" dirty="0">
                <a:solidFill>
                  <a:srgbClr val="FFC000"/>
                </a:solidFill>
                <a:latin typeface="Georgia" panose="02040502050405020303" pitchFamily="18" charset="0"/>
              </a:rPr>
              <a:t>already female dominated</a:t>
            </a:r>
            <a:endParaRPr lang="en-US" sz="1100" b="1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1499026"/>
            <a:ext cx="3505200" cy="120032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kern="800" dirty="0" smtClean="0">
                <a:latin typeface="Georgia" panose="02040502050405020303" pitchFamily="18" charset="0"/>
              </a:rPr>
              <a:t>More women than men are </a:t>
            </a:r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getting graduate degrees</a:t>
            </a:r>
            <a:endParaRPr lang="en-US" sz="1100" b="1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953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3837" y="1333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 be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837" y="676275"/>
            <a:ext cx="5172075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>
                <a:solidFill>
                  <a:schemeClr val="tx1"/>
                </a:solidFill>
              </a:rPr>
              <a:t>DISABLED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837" y="1401323"/>
            <a:ext cx="3200400" cy="513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to be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" y="1828800"/>
            <a:ext cx="5219700" cy="1391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dirty="0" smtClean="0"/>
              <a:t>DIFFERENTLY</a:t>
            </a:r>
          </a:p>
          <a:p>
            <a:pPr algn="l"/>
            <a:r>
              <a:rPr lang="en-US" sz="4800" b="1" dirty="0" smtClean="0"/>
              <a:t>ABLED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46"/>
          <a:stretch/>
        </p:blipFill>
        <p:spPr bwMode="auto">
          <a:xfrm>
            <a:off x="5229226" y="-92877"/>
            <a:ext cx="3962401" cy="4652978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57826" y="2038350"/>
            <a:ext cx="3914774" cy="9541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Autism</a:t>
            </a:r>
            <a:r>
              <a:rPr lang="en-US" sz="28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US" sz="2800" kern="800" dirty="0" smtClean="0">
                <a:latin typeface="Georgia" panose="02040502050405020303" pitchFamily="18" charset="0"/>
              </a:rPr>
              <a:t>as a core competence</a:t>
            </a:r>
            <a:endParaRPr lang="en-US" sz="12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10201" y="393472"/>
            <a:ext cx="3914774" cy="129266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Athletes </a:t>
            </a:r>
            <a:r>
              <a:rPr lang="en-US" sz="2600" b="1" kern="800" dirty="0" smtClean="0">
                <a:latin typeface="Georgia" panose="02040502050405020303" pitchFamily="18" charset="0"/>
              </a:rPr>
              <a:t>with a disability not just in </a:t>
            </a:r>
            <a:r>
              <a:rPr lang="en-US" sz="26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Paralympics</a:t>
            </a:r>
            <a:endParaRPr lang="en-US" sz="2600" b="1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3276421"/>
            <a:ext cx="365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800" dirty="0" smtClean="0">
                <a:latin typeface="Georgia" panose="02040502050405020303" pitchFamily="18" charset="0"/>
              </a:rPr>
              <a:t>Most accurate </a:t>
            </a:r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proofreader, </a:t>
            </a:r>
            <a:r>
              <a:rPr lang="en-US" sz="2400" b="1" kern="800" dirty="0" smtClean="0">
                <a:latin typeface="Georgia" panose="02040502050405020303" pitchFamily="18" charset="0"/>
              </a:rPr>
              <a:t>someone who is</a:t>
            </a:r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blind</a:t>
            </a:r>
            <a:endParaRPr lang="en-US" sz="2400" b="1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8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ilkera\Desktop\supremerainbow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69331" y="2340"/>
            <a:ext cx="4974670" cy="45761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3837" y="1333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to be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3837" y="676275"/>
            <a:ext cx="5172075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>
                <a:solidFill>
                  <a:schemeClr val="tx1"/>
                </a:solidFill>
              </a:rPr>
              <a:t>OUT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3837" y="1401323"/>
            <a:ext cx="3200400" cy="513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to be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3837" y="1906148"/>
            <a:ext cx="52197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smtClean="0"/>
              <a:t>IN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6943725" y="2333627"/>
            <a:ext cx="590553" cy="3809999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33350"/>
            <a:ext cx="5410200" cy="46166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Don’t Ask Don’t Tell </a:t>
            </a:r>
            <a:r>
              <a:rPr lang="en-US" sz="2400" kern="800" dirty="0" smtClean="0">
                <a:latin typeface="Georgia" panose="02040502050405020303" pitchFamily="18" charset="0"/>
              </a:rPr>
              <a:t>gets </a:t>
            </a:r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repealed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772552"/>
            <a:ext cx="541020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kern="800" dirty="0" smtClean="0">
                <a:latin typeface="Georgia" panose="02040502050405020303" pitchFamily="18" charset="0"/>
              </a:rPr>
              <a:t>Sitting U.S. </a:t>
            </a:r>
            <a:r>
              <a:rPr lang="en-US" sz="2400" b="1" kern="800" dirty="0">
                <a:solidFill>
                  <a:srgbClr val="FFC000"/>
                </a:solidFill>
                <a:latin typeface="Georgia" panose="02040502050405020303" pitchFamily="18" charset="0"/>
              </a:rPr>
              <a:t>president declares support </a:t>
            </a:r>
            <a:r>
              <a:rPr lang="en-US" sz="2400" kern="800" dirty="0">
                <a:latin typeface="Georgia" panose="02040502050405020303" pitchFamily="18" charset="0"/>
              </a:rPr>
              <a:t>of same </a:t>
            </a:r>
            <a:r>
              <a:rPr lang="en-US" sz="2400" kern="800" dirty="0" smtClean="0">
                <a:latin typeface="Georgia" panose="02040502050405020303" pitchFamily="18" charset="0"/>
              </a:rPr>
              <a:t>sex </a:t>
            </a:r>
            <a:r>
              <a:rPr lang="en-US" sz="2400" kern="800" dirty="0">
                <a:latin typeface="Georgia" panose="02040502050405020303" pitchFamily="18" charset="0"/>
              </a:rPr>
              <a:t>marriage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781086"/>
            <a:ext cx="541020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kern="800" dirty="0" smtClean="0">
                <a:latin typeface="Georgia" panose="02040502050405020303" pitchFamily="18" charset="0"/>
              </a:rPr>
              <a:t>Domino effect of various states passing </a:t>
            </a:r>
            <a:r>
              <a:rPr lang="en-US" sz="2400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same-sex marriage </a:t>
            </a:r>
            <a:r>
              <a:rPr lang="en-US" sz="2400" kern="800" dirty="0" smtClean="0">
                <a:latin typeface="Georgia" panose="02040502050405020303" pitchFamily="18" charset="0"/>
              </a:rPr>
              <a:t>laws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789620"/>
            <a:ext cx="541020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Prop 8 declared unconstitutional </a:t>
            </a:r>
            <a:r>
              <a:rPr lang="en-US" sz="2400" kern="800" dirty="0" smtClean="0">
                <a:latin typeface="Georgia" panose="02040502050405020303" pitchFamily="18" charset="0"/>
              </a:rPr>
              <a:t>in 2013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33800" y="3798153"/>
            <a:ext cx="5410200" cy="8309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kern="8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DOMA declared unconstitutional </a:t>
            </a:r>
            <a:r>
              <a:rPr lang="en-US" sz="2400" kern="800" dirty="0" smtClean="0">
                <a:latin typeface="Georgia" panose="02040502050405020303" pitchFamily="18" charset="0"/>
              </a:rPr>
              <a:t>in 2013</a:t>
            </a:r>
            <a:endParaRPr lang="en-US" sz="1100" kern="800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73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8"/>
                                      </p:to>
                                    </p:set>
                                    <p:animEffect filter="image" prLst="opacity: 0.18">
                                      <p:cBhvr rctx="IE">
                                        <p:cTn id="22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  <p:bldP spid="13" grpId="0"/>
      <p:bldP spid="11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843" y="851720"/>
            <a:ext cx="788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  <a:p>
            <a:pPr defTabSz="457200"/>
            <a:endParaRPr lang="en-US" dirty="0" smtClean="0">
              <a:solidFill>
                <a:prstClr val="white"/>
              </a:solidFill>
            </a:endParaRP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57200" y="1887140"/>
            <a:ext cx="8229600" cy="129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EA02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EA02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So how to thrive in upside-down,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next generation diversity?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92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Thriving in </a:t>
            </a:r>
            <a:r>
              <a:rPr lang="en-US" dirty="0" smtClean="0">
                <a:solidFill>
                  <a:srgbClr val="FFC000"/>
                </a:solidFill>
              </a:rPr>
              <a:t>Upside-Down Diversity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885950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C000"/>
                </a:solidFill>
              </a:rPr>
              <a:t>1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539380" y="2123638"/>
            <a:ext cx="70789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</a:rPr>
              <a:t>Make a distinction between diversity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8047407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0550"/>
            <a:ext cx="3200400" cy="589402"/>
          </a:xfrm>
          <a:noFill/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6"/>
                </a:solidFill>
                <a:latin typeface="Century Gothic" panose="020B0502020202020204" pitchFamily="34" charset="0"/>
              </a:rPr>
              <a:t>Diversity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en-US" sz="44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 rot="2596084">
            <a:off x="5576500" y="-563402"/>
            <a:ext cx="3767070" cy="4691655"/>
            <a:chOff x="3593100" y="122836"/>
            <a:chExt cx="3112500" cy="3876430"/>
          </a:xfrm>
        </p:grpSpPr>
        <p:pic>
          <p:nvPicPr>
            <p:cNvPr id="12292" name="Picture 4" descr="C:\Users\kilkera\Desktop\TEDx\GFX\Slide 9\spices20spoons5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 flipH="1">
              <a:off x="5569852" y="639571"/>
              <a:ext cx="1135748" cy="325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8" descr="C:\Users\kilkera\Desktop\TEDx\GFX\Slide 9\spices20spoons4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533034" flipH="1">
              <a:off x="5018013" y="122836"/>
              <a:ext cx="1153310" cy="377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5" name="Picture 7" descr="C:\Users\kilkera\Desktop\TEDx\GFX\Slide 9\spices20spoons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243252">
              <a:off x="4488741" y="147653"/>
              <a:ext cx="1170872" cy="3785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4" name="Picture 6" descr="C:\Users\kilkera\Desktop\TEDx\GFX\Slide 9\spices20spoons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9883764">
              <a:off x="4018280" y="610517"/>
              <a:ext cx="1161154" cy="3321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3" name="Picture 5" descr="C:\Users\kilkera\Desktop\TEDx\GFX\Slide 9\spices20spoons1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9574349">
              <a:off x="3593100" y="987992"/>
              <a:ext cx="1184692" cy="301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114425" y="212723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/>
                </a:solidFill>
              </a:rPr>
              <a:t>Inclusion</a:t>
            </a:r>
            <a:r>
              <a:rPr lang="en-US" sz="5400" dirty="0" smtClean="0"/>
              <a:t> </a:t>
            </a:r>
            <a: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905000" y="1123950"/>
            <a:ext cx="3200400" cy="5894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is the </a:t>
            </a:r>
            <a:r>
              <a:rPr lang="en-US" sz="5400" b="1" dirty="0" smtClean="0"/>
              <a:t>Mix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…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3000" y="27914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Making the</a:t>
            </a:r>
            <a:endParaRPr lang="en-US" sz="3600" dirty="0">
              <a:solidFill>
                <a:schemeClr val="tx1">
                  <a:lumMod val="75000"/>
                  <a:alpha val="9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76325" y="347722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C000"/>
                </a:solidFill>
              </a:rPr>
              <a:t>Mix Work</a:t>
            </a:r>
            <a:r>
              <a:rPr lang="en-GB" sz="2800" kern="1400" spc="-90" baseline="100000" dirty="0" smtClean="0">
                <a:ln w="13500">
                  <a:solidFill>
                    <a:srgbClr val="94C600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>
                    <a:lumMod val="65000"/>
                    <a:lumOff val="35000"/>
                    <a:alpha val="95000"/>
                  </a:schemeClr>
                </a:solidFill>
                <a:ea typeface="ＭＳ Ｐゴシック" charset="0"/>
                <a:cs typeface="Arial Narrow"/>
              </a:rPr>
              <a:t>™</a:t>
            </a:r>
            <a:endParaRPr lang="en-US" sz="3600" baseline="100000" dirty="0">
              <a:solidFill>
                <a:schemeClr val="bg1">
                  <a:lumMod val="65000"/>
                  <a:lumOff val="35000"/>
                  <a:alpha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07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Thriving in Upside-down </a:t>
            </a:r>
            <a:r>
              <a:rPr lang="en-US" dirty="0" smtClean="0">
                <a:solidFill>
                  <a:srgbClr val="FFC000"/>
                </a:solidFill>
              </a:rPr>
              <a:t>Diversity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1885950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C000"/>
                </a:solidFill>
              </a:rPr>
              <a:t>2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232870" y="2123638"/>
            <a:ext cx="57073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</a:rPr>
              <a:t>Address diversity in a multidimensional way</a:t>
            </a:r>
          </a:p>
        </p:txBody>
      </p:sp>
    </p:spTree>
    <p:extLst>
      <p:ext uri="{BB962C8B-B14F-4D97-AF65-F5344CB8AC3E}">
        <p14:creationId xmlns:p14="http://schemas.microsoft.com/office/powerpoint/2010/main" val="4084441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94420" cy="5894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Are </a:t>
            </a:r>
            <a:r>
              <a:rPr lang="en-US" dirty="0"/>
              <a:t>W</a:t>
            </a:r>
            <a:r>
              <a:rPr lang="en-US" dirty="0" smtClean="0">
                <a:solidFill>
                  <a:srgbClr val="FFC000"/>
                </a:solidFill>
              </a:rPr>
              <a:t>e </a:t>
            </a:r>
            <a:r>
              <a:rPr lang="en-US" dirty="0"/>
              <a:t>A</a:t>
            </a:r>
            <a:r>
              <a:rPr lang="en-US" dirty="0" smtClean="0">
                <a:solidFill>
                  <a:srgbClr val="FFC000"/>
                </a:solidFill>
              </a:rPr>
              <a:t>s Individuals?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 bwMode="auto">
          <a:xfrm>
            <a:off x="0" y="66675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Female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Male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With Disability 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Able-bodied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Transgender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Wingdings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Straight </a:t>
            </a:r>
          </a:p>
        </p:txBody>
      </p:sp>
      <p:pic>
        <p:nvPicPr>
          <p:cNvPr id="4" name="Picture 3" descr="aa_famil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6543">
            <a:off x="6683981" y="1057770"/>
            <a:ext cx="1994140" cy="132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sian_woman_quiz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1441" y="2033869"/>
            <a:ext cx="1283692" cy="19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testimonial_3_wheelchair ma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7703" y="944853"/>
            <a:ext cx="1556941" cy="1060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testimonial_1_hispanic_woma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2990">
            <a:off x="7378559" y="2267659"/>
            <a:ext cx="1169741" cy="17534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Indian_Me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052" y="3363511"/>
            <a:ext cx="1778648" cy="1187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ndian_Woman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69924">
            <a:off x="4004776" y="2319606"/>
            <a:ext cx="1686136" cy="1119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ncreased_age_workers_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6760">
            <a:off x="4802969" y="3784089"/>
            <a:ext cx="1456943" cy="966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1905000" y="66675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Brazilian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Nigerian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Gen Y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Gen X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Boomer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Immigrant 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0" y="2324100"/>
            <a:ext cx="1905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endParaRPr lang="en-US" sz="1800" dirty="0" smtClean="0">
              <a:solidFill>
                <a:srgbClr val="FFFFFF"/>
              </a:solidFill>
              <a:latin typeface="+mj-lt"/>
            </a:endParaRP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+mj-lt"/>
              </a:rPr>
              <a:t>Black </a:t>
            </a:r>
            <a:endParaRPr lang="en-US" sz="1800" dirty="0">
              <a:solidFill>
                <a:srgbClr val="FFFFFF"/>
              </a:solidFill>
              <a:latin typeface="+mj-lt"/>
            </a:endParaRP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White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Latin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Roma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Hungarian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Chinese 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 bwMode="auto">
          <a:xfrm>
            <a:off x="1905000" y="26289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Native-born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Introvert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Extrovert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Engineer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Artist </a:t>
            </a:r>
          </a:p>
          <a:p>
            <a:pPr algn="ctr" defTabSz="914400" eaLnBrk="1" fontAlgn="base" hangingPunct="1">
              <a:spcBef>
                <a:spcPts val="400"/>
              </a:spcBef>
              <a:spcAft>
                <a:spcPct val="0"/>
              </a:spcAft>
              <a:buFont typeface="Arial" charset="0"/>
              <a:buNone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HR professional</a:t>
            </a:r>
          </a:p>
        </p:txBody>
      </p:sp>
    </p:spTree>
    <p:extLst>
      <p:ext uri="{BB962C8B-B14F-4D97-AF65-F5344CB8AC3E}">
        <p14:creationId xmlns:p14="http://schemas.microsoft.com/office/powerpoint/2010/main" val="4074852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95563"/>
            <a:ext cx="3810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We </a:t>
            </a:r>
            <a:r>
              <a:rPr lang="en-US" sz="6600" b="1" dirty="0" smtClean="0">
                <a:solidFill>
                  <a:srgbClr val="FFC000"/>
                </a:solidFill>
              </a:rPr>
              <a:t>LIVE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in an </a:t>
            </a:r>
          </a:p>
          <a:p>
            <a:pPr algn="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 WORLD…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6186" y="0"/>
            <a:ext cx="4657814" cy="4511625"/>
            <a:chOff x="4152900" y="0"/>
            <a:chExt cx="4657814" cy="4511625"/>
          </a:xfrm>
        </p:grpSpPr>
        <p:pic>
          <p:nvPicPr>
            <p:cNvPr id="1026" name="Picture 2" descr="C:\Users\kilkera\Desktop\TEDx\GFX\Slide 2 - Geopolitics\Globe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419600" y="0"/>
              <a:ext cx="4391114" cy="4435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 rot="16200000">
              <a:off x="6215107" y="1916018"/>
              <a:ext cx="533400" cy="4657814"/>
            </a:xfrm>
            <a:prstGeom prst="rect">
              <a:avLst/>
            </a:prstGeom>
            <a:gradFill>
              <a:gsLst>
                <a:gs pos="4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57405" y="11858"/>
              <a:ext cx="533400" cy="4423410"/>
            </a:xfrm>
            <a:prstGeom prst="rect">
              <a:avLst/>
            </a:prstGeom>
            <a:gradFill>
              <a:gsLst>
                <a:gs pos="45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33866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94420" cy="5894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Am I? Let Me Count the Ways…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2769" y="800034"/>
            <a:ext cx="1721940" cy="374571"/>
          </a:xfrm>
          <a:prstGeom prst="roundRect">
            <a:avLst/>
          </a:prstGeom>
          <a:gradFill>
            <a:gsLst>
              <a:gs pos="71000">
                <a:srgbClr val="00B050"/>
              </a:gs>
              <a:gs pos="100000">
                <a:srgbClr val="92D050"/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Chinese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769" y="1789112"/>
            <a:ext cx="1721940" cy="374571"/>
          </a:xfrm>
          <a:prstGeom prst="roundRect">
            <a:avLst/>
          </a:prstGeom>
          <a:gradFill>
            <a:gsLst>
              <a:gs pos="71000">
                <a:srgbClr val="00B050"/>
              </a:gs>
              <a:gs pos="100000">
                <a:srgbClr val="92D050"/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Woman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768" y="2779712"/>
            <a:ext cx="1726425" cy="374571"/>
          </a:xfrm>
          <a:prstGeom prst="roundRect">
            <a:avLst/>
          </a:prstGeom>
          <a:gradFill>
            <a:gsLst>
              <a:gs pos="71000">
                <a:srgbClr val="00B050"/>
              </a:gs>
              <a:gs pos="100000">
                <a:srgbClr val="92D050"/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Millennial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0425" y="1789112"/>
            <a:ext cx="1714542" cy="374571"/>
          </a:xfrm>
          <a:prstGeom prst="roundRect">
            <a:avLst/>
          </a:prstGeom>
          <a:gradFill>
            <a:gsLst>
              <a:gs pos="7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British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0425" y="800034"/>
            <a:ext cx="1714542" cy="374571"/>
          </a:xfrm>
          <a:prstGeom prst="roundRect">
            <a:avLst/>
          </a:prstGeom>
          <a:gradFill>
            <a:gsLst>
              <a:gs pos="7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Man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2769" y="3770312"/>
            <a:ext cx="1721940" cy="374571"/>
          </a:xfrm>
          <a:prstGeom prst="roundRect">
            <a:avLst/>
          </a:prstGeom>
          <a:gradFill>
            <a:gsLst>
              <a:gs pos="71000">
                <a:srgbClr val="00B050"/>
              </a:gs>
              <a:gs pos="100000">
                <a:srgbClr val="92D050"/>
              </a:gs>
            </a:gsLst>
            <a:lin ang="5400000" scaled="0"/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Single Parent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425" y="2779712"/>
            <a:ext cx="1714542" cy="374571"/>
          </a:xfrm>
          <a:prstGeom prst="roundRect">
            <a:avLst/>
          </a:prstGeom>
          <a:gradFill>
            <a:gsLst>
              <a:gs pos="7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+mj-lt"/>
                <a:cs typeface="Arial Narrow"/>
              </a:rPr>
              <a:t>With Disability</a:t>
            </a:r>
            <a:endParaRPr lang="en-US" sz="1600" b="1" dirty="0">
              <a:solidFill>
                <a:srgbClr val="FFFFFF"/>
              </a:solidFill>
              <a:latin typeface="+mj-lt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0425" y="3770312"/>
            <a:ext cx="1714542" cy="374571"/>
          </a:xfrm>
          <a:prstGeom prst="roundRect">
            <a:avLst/>
          </a:prstGeom>
          <a:gradFill>
            <a:gsLst>
              <a:gs pos="7100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"/>
              </a:rPr>
              <a:t>Gay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1905" y="800034"/>
            <a:ext cx="1723319" cy="374571"/>
          </a:xfrm>
          <a:prstGeom prst="roundRect">
            <a:avLst/>
          </a:prstGeom>
          <a:gradFill>
            <a:gsLst>
              <a:gs pos="71000">
                <a:schemeClr val="accent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 Bold"/>
              </a:rPr>
              <a:t>Muslim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1905" y="1789112"/>
            <a:ext cx="1723319" cy="374571"/>
          </a:xfrm>
          <a:prstGeom prst="roundRect">
            <a:avLst/>
          </a:prstGeom>
          <a:gradFill>
            <a:gsLst>
              <a:gs pos="71000">
                <a:schemeClr val="accent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 Bold"/>
              </a:rPr>
              <a:t>Woman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1905" y="2779712"/>
            <a:ext cx="1723319" cy="374571"/>
          </a:xfrm>
          <a:prstGeom prst="roundRect">
            <a:avLst/>
          </a:prstGeom>
          <a:gradFill>
            <a:gsLst>
              <a:gs pos="71000">
                <a:schemeClr val="accent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 Bold"/>
              </a:rPr>
              <a:t>American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1905" y="3770312"/>
            <a:ext cx="1723319" cy="646986"/>
          </a:xfrm>
          <a:prstGeom prst="roundRect">
            <a:avLst/>
          </a:prstGeom>
          <a:gradFill>
            <a:gsLst>
              <a:gs pos="71000">
                <a:schemeClr val="accent1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+mj-lt"/>
                <a:cs typeface="Arial Narrow Bold"/>
              </a:rPr>
              <a:t>Teaching in Malaysia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13585" y="800034"/>
            <a:ext cx="1877965" cy="374571"/>
          </a:xfrm>
          <a:prstGeom prst="roundRect">
            <a:avLst/>
          </a:prstGeom>
          <a:gradFill>
            <a:gsLst>
              <a:gs pos="71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cs typeface="Arial Narrow Bold"/>
              </a:rPr>
              <a:t>Baby Boomer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13585" y="1789112"/>
            <a:ext cx="1870523" cy="374571"/>
          </a:xfrm>
          <a:prstGeom prst="roundRect">
            <a:avLst/>
          </a:prstGeom>
          <a:gradFill>
            <a:gsLst>
              <a:gs pos="71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cs typeface="Arial Narrow Bold"/>
              </a:rPr>
              <a:t>Man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13585" y="2779712"/>
            <a:ext cx="1870523" cy="374571"/>
          </a:xfrm>
          <a:prstGeom prst="roundRect">
            <a:avLst/>
          </a:prstGeom>
          <a:gradFill>
            <a:gsLst>
              <a:gs pos="71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cs typeface="Arial Narrow Bold"/>
              </a:rPr>
              <a:t>White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13585" y="3770312"/>
            <a:ext cx="1870524" cy="646986"/>
          </a:xfrm>
          <a:prstGeom prst="roundRect">
            <a:avLst/>
          </a:prstGeom>
          <a:gradFill>
            <a:gsLst>
              <a:gs pos="71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effectLst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prstClr val="white"/>
                </a:solidFill>
                <a:latin typeface="+mj-lt"/>
                <a:cs typeface="Arial Narrow Bold"/>
              </a:rPr>
              <a:t>Elder Care Responsibilities</a:t>
            </a: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1248115" y="11795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0" name="TextBox 38"/>
          <p:cNvSpPr txBox="1">
            <a:spLocks noChangeArrowheads="1"/>
          </p:cNvSpPr>
          <p:nvPr/>
        </p:nvSpPr>
        <p:spPr bwMode="auto">
          <a:xfrm>
            <a:off x="1248115" y="21701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1248115" y="31607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2" name="TextBox 40"/>
          <p:cNvSpPr txBox="1">
            <a:spLocks noChangeArrowheads="1"/>
          </p:cNvSpPr>
          <p:nvPr/>
        </p:nvSpPr>
        <p:spPr bwMode="auto">
          <a:xfrm>
            <a:off x="3270590" y="11795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3270590" y="21701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3270590" y="31607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5305765" y="11795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6" name="TextBox 44"/>
          <p:cNvSpPr txBox="1">
            <a:spLocks noChangeArrowheads="1"/>
          </p:cNvSpPr>
          <p:nvPr/>
        </p:nvSpPr>
        <p:spPr bwMode="auto">
          <a:xfrm>
            <a:off x="5305765" y="21701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7" name="TextBox 45"/>
          <p:cNvSpPr txBox="1">
            <a:spLocks noChangeArrowheads="1"/>
          </p:cNvSpPr>
          <p:nvPr/>
        </p:nvSpPr>
        <p:spPr bwMode="auto">
          <a:xfrm>
            <a:off x="5305765" y="31607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+</a:t>
            </a:r>
          </a:p>
        </p:txBody>
      </p:sp>
      <p:sp>
        <p:nvSpPr>
          <p:cNvPr id="28" name="TextBox 46"/>
          <p:cNvSpPr txBox="1">
            <a:spLocks noChangeArrowheads="1"/>
          </p:cNvSpPr>
          <p:nvPr/>
        </p:nvSpPr>
        <p:spPr bwMode="auto">
          <a:xfrm>
            <a:off x="7401265" y="11795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29" name="TextBox 47"/>
          <p:cNvSpPr txBox="1">
            <a:spLocks noChangeArrowheads="1"/>
          </p:cNvSpPr>
          <p:nvPr/>
        </p:nvSpPr>
        <p:spPr bwMode="auto">
          <a:xfrm>
            <a:off x="7401265" y="21701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  <p:sp>
        <p:nvSpPr>
          <p:cNvPr id="30" name="TextBox 48"/>
          <p:cNvSpPr txBox="1">
            <a:spLocks noChangeArrowheads="1"/>
          </p:cNvSpPr>
          <p:nvPr/>
        </p:nvSpPr>
        <p:spPr bwMode="auto">
          <a:xfrm>
            <a:off x="7401265" y="3160712"/>
            <a:ext cx="425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D9D9D9"/>
                </a:solidFill>
                <a:latin typeface="+mj-lt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21101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7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"/>
            <a:ext cx="8694420" cy="5894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New Blends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12"/>
          <p:cNvSpPr txBox="1">
            <a:spLocks/>
          </p:cNvSpPr>
          <p:nvPr/>
        </p:nvSpPr>
        <p:spPr bwMode="auto">
          <a:xfrm>
            <a:off x="125413" y="666750"/>
            <a:ext cx="43703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defTabSz="9144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FFFF"/>
                </a:solidFill>
                <a:latin typeface="+mj-lt"/>
                <a:cs typeface="Calibri" charset="0"/>
              </a:rPr>
              <a:t>GayVeteranXer</a:t>
            </a:r>
            <a:r>
              <a:rPr lang="en-US" sz="2000" dirty="0" smtClean="0">
                <a:solidFill>
                  <a:srgbClr val="FFFFFF"/>
                </a:solidFill>
                <a:latin typeface="+mj-lt"/>
                <a:cs typeface="Calibri" charset="0"/>
              </a:rPr>
              <a:t> </a:t>
            </a:r>
            <a:endParaRPr lang="en-US" sz="2000" dirty="0">
              <a:solidFill>
                <a:srgbClr val="FFFFFF"/>
              </a:solidFill>
              <a:latin typeface="+mj-lt"/>
              <a:cs typeface="Calibri" charset="0"/>
            </a:endParaRPr>
          </a:p>
          <a:p>
            <a:pPr marL="285750" indent="-285750" defTabSz="9144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FFFF"/>
                </a:solidFill>
                <a:latin typeface="+mj-lt"/>
                <a:cs typeface="Calibri" charset="0"/>
              </a:rPr>
              <a:t>ExtrovertedPersonwithaDisability</a:t>
            </a:r>
            <a:endParaRPr lang="en-US" sz="2000" dirty="0">
              <a:solidFill>
                <a:srgbClr val="FFFFFF"/>
              </a:solidFill>
              <a:latin typeface="+mj-lt"/>
              <a:cs typeface="Calibri" charset="0"/>
            </a:endParaRPr>
          </a:p>
          <a:p>
            <a:pPr marL="285750" indent="-285750" defTabSz="9144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  <a:cs typeface="Calibri" charset="0"/>
              </a:rPr>
              <a:t>MillennialFemaleManager</a:t>
            </a:r>
          </a:p>
          <a:p>
            <a:pPr marL="285750" indent="-285750" defTabSz="9144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Calibri" charset="0"/>
              </a:rPr>
              <a:t>BoomerAfricanAmericanGeneral</a:t>
            </a:r>
            <a:br>
              <a:rPr lang="en-US" sz="2000" dirty="0" smtClean="0">
                <a:solidFill>
                  <a:srgbClr val="FFFFFF"/>
                </a:solidFill>
                <a:latin typeface="+mj-lt"/>
                <a:cs typeface="Calibri" charset="0"/>
              </a:rPr>
            </a:br>
            <a:r>
              <a:rPr lang="en-US" sz="2000" dirty="0" smtClean="0">
                <a:solidFill>
                  <a:srgbClr val="FFFFFF"/>
                </a:solidFill>
                <a:latin typeface="+mj-lt"/>
                <a:cs typeface="Calibri" charset="0"/>
              </a:rPr>
              <a:t>ManagerwithAdultKids</a:t>
            </a:r>
            <a:endParaRPr lang="en-US" sz="2000" dirty="0">
              <a:solidFill>
                <a:srgbClr val="FFFFFF"/>
              </a:solidFill>
              <a:latin typeface="+mj-lt"/>
              <a:cs typeface="Calibri" charset="0"/>
            </a:endParaRPr>
          </a:p>
          <a:p>
            <a:pPr marL="285750" indent="-28575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  <a:cs typeface="Calibri" charset="0"/>
              </a:rPr>
              <a:t>LesbianSingleMother</a:t>
            </a:r>
          </a:p>
          <a:p>
            <a:pPr marL="285750" indent="-28575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  <a:cs typeface="Calibri" charset="0"/>
              </a:rPr>
              <a:t>ImmigrantWomanMuslimEngineer</a:t>
            </a:r>
          </a:p>
          <a:p>
            <a:pPr marL="285750" indent="-28575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j-lt"/>
                <a:cs typeface="Calibri" charset="0"/>
              </a:rPr>
              <a:t>WorkingSingleDadExecutive</a:t>
            </a:r>
          </a:p>
          <a:p>
            <a:pPr marL="285750" indent="-285750" defTabSz="914400" eaLnBrk="1" fontAlgn="base" hangingPunct="1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+mj-lt"/>
                <a:cs typeface="Calibri" charset="0"/>
              </a:rPr>
              <a:t>WhiteMaleMinority</a:t>
            </a:r>
            <a:endParaRPr lang="en-US" sz="2000" dirty="0">
              <a:solidFill>
                <a:srgbClr val="FFFFFF"/>
              </a:solidFill>
              <a:latin typeface="+mj-lt"/>
              <a:cs typeface="Calibri" charset="0"/>
            </a:endParaRPr>
          </a:p>
        </p:txBody>
      </p:sp>
      <p:pic>
        <p:nvPicPr>
          <p:cNvPr id="1026" name="Picture 2" descr="C:\Users\kilkera\Desktop\Picture1a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ilkera\Desktop\Picture1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ilkera\Desktop\Picture1c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ilkera\Desktop\Picture1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ilkera\Desktop\Picture1e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ilkera\Desktop\Picture1f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kilkera\Desktop\Picture1g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kilkera\Desktop\Picture1h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kilkera\Desktop\Picture1i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ilkera\Desktop\Picture1j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742950"/>
            <a:ext cx="32180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36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Thriving in </a:t>
            </a:r>
            <a:r>
              <a:rPr lang="en-US" dirty="0" smtClean="0">
                <a:solidFill>
                  <a:srgbClr val="FFC000"/>
                </a:solidFill>
              </a:rPr>
              <a:t>Upside-Down Diversity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1110" y="1885950"/>
            <a:ext cx="100540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solidFill>
                  <a:srgbClr val="FFC000"/>
                </a:solidFill>
              </a:rPr>
              <a:t>3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750890" y="2123638"/>
            <a:ext cx="5021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prstClr val="white"/>
                </a:solidFill>
              </a:rPr>
              <a:t>Inclusion is a </a:t>
            </a:r>
            <a:r>
              <a:rPr lang="en-US" sz="4400" dirty="0" smtClean="0">
                <a:solidFill>
                  <a:prstClr val="white"/>
                </a:solidFill>
              </a:rPr>
              <a:t>skill, </a:t>
            </a:r>
            <a:r>
              <a:rPr lang="en-US" sz="4400" dirty="0">
                <a:solidFill>
                  <a:prstClr val="white"/>
                </a:solidFill>
              </a:rPr>
              <a:t>not an attitude</a:t>
            </a:r>
          </a:p>
        </p:txBody>
      </p:sp>
    </p:spTree>
    <p:extLst>
      <p:ext uri="{BB962C8B-B14F-4D97-AF65-F5344CB8AC3E}">
        <p14:creationId xmlns:p14="http://schemas.microsoft.com/office/powerpoint/2010/main" val="1228782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Content Placeholder 2"/>
          <p:cNvPicPr>
            <a:picLocks noGrp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1938" y="907256"/>
            <a:ext cx="8729662" cy="1238250"/>
          </a:xfrm>
        </p:spPr>
      </p:pic>
      <p:pic>
        <p:nvPicPr>
          <p:cNvPr id="2" name="Content Placeholder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2330055"/>
            <a:ext cx="8729662" cy="250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8" y="348853"/>
            <a:ext cx="8729663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70F914B-4090-2649-81AD-874E794168C3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80140" y="4748499"/>
            <a:ext cx="4441828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 algn="ctr" defTabSz="457200">
              <a:defRPr/>
            </a:pPr>
            <a:r>
              <a:rPr lang="en-US" sz="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Reference: Adler, N. J. International Dimensions of Organizational </a:t>
            </a:r>
            <a:r>
              <a:rPr lang="en-US" sz="8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Behavior. 4th </a:t>
            </a:r>
            <a:r>
              <a:rPr lang="en-US" sz="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ed. Cincinnati, OH: South-Western, 2002</a:t>
            </a:r>
            <a:r>
              <a:rPr lang="en-US" sz="8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.  |  </a:t>
            </a:r>
            <a:r>
              <a:rPr lang="en-US" sz="800" i="1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c. Milton J.Bennett, </a:t>
            </a:r>
            <a:r>
              <a:rPr lang="en-US" sz="800" i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2008</a:t>
            </a:r>
            <a:endParaRPr lang="en-US" sz="800" i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Impact of Diversity on Team </a:t>
            </a:r>
            <a:r>
              <a:rPr lang="en-US" dirty="0" smtClean="0"/>
              <a:t>Performance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88604" y="1022528"/>
            <a:ext cx="2726123" cy="2844622"/>
            <a:chOff x="3188604" y="1022528"/>
            <a:chExt cx="2726123" cy="2844622"/>
          </a:xfrm>
        </p:grpSpPr>
        <p:grpSp>
          <p:nvGrpSpPr>
            <p:cNvPr id="6" name="Group 5"/>
            <p:cNvGrpSpPr/>
            <p:nvPr/>
          </p:nvGrpSpPr>
          <p:grpSpPr>
            <a:xfrm>
              <a:off x="3188604" y="1022528"/>
              <a:ext cx="2726123" cy="2844622"/>
              <a:chOff x="3188604" y="1022528"/>
              <a:chExt cx="2726123" cy="2844622"/>
            </a:xfrm>
          </p:grpSpPr>
          <p:pic>
            <p:nvPicPr>
              <p:cNvPr id="7170" name="Picture 2" descr="C:\Users\kilkera\Desktop\TEDx\GFX\bellchart1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8604" y="1625324"/>
                <a:ext cx="2726123" cy="22418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Isosceles Triangle 3"/>
              <p:cNvSpPr/>
              <p:nvPr/>
            </p:nvSpPr>
            <p:spPr>
              <a:xfrm rot="10800000">
                <a:off x="4386620" y="1368563"/>
                <a:ext cx="261580" cy="225500"/>
              </a:xfrm>
              <a:prstGeom prst="triangl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11"/>
              <p:cNvSpPr>
                <a:spLocks noChangeArrowheads="1"/>
              </p:cNvSpPr>
              <p:nvPr/>
            </p:nvSpPr>
            <p:spPr bwMode="auto">
              <a:xfrm>
                <a:off x="3505200" y="1022528"/>
                <a:ext cx="2016055" cy="338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5" tIns="45718" rIns="91435" bIns="45718">
                <a:spAutoFit/>
              </a:bodyPr>
              <a:lstStyle/>
              <a:p>
                <a:pPr algn="ctr" defTabSz="457200"/>
                <a:r>
                  <a:rPr lang="en-US" sz="1600" dirty="0" smtClean="0">
                    <a:solidFill>
                      <a:srgbClr val="FFFFFF"/>
                    </a:solidFill>
                    <a:latin typeface="+mj-lt"/>
                  </a:rPr>
                  <a:t>Monocultural </a:t>
                </a:r>
                <a:r>
                  <a:rPr lang="en-US" sz="1600" dirty="0">
                    <a:solidFill>
                      <a:srgbClr val="FFFFFF"/>
                    </a:solidFill>
                    <a:latin typeface="+mj-lt"/>
                  </a:rPr>
                  <a:t>Teams</a:t>
                </a:r>
              </a:p>
            </p:txBody>
          </p:sp>
        </p:grp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3835167" y="2606397"/>
              <a:ext cx="1359656" cy="58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ctr" defTabSz="457200"/>
              <a:r>
                <a:rPr lang="en-US" sz="1600" i="1" dirty="0" smtClean="0">
                  <a:solidFill>
                    <a:srgbClr val="FFFFFF"/>
                  </a:solidFill>
                  <a:latin typeface="+mj-lt"/>
                </a:rPr>
                <a:t>Average</a:t>
              </a:r>
            </a:p>
            <a:p>
              <a:pPr algn="ctr" defTabSz="457200"/>
              <a:r>
                <a:rPr lang="en-US" sz="1600" i="1" dirty="0" smtClean="0">
                  <a:solidFill>
                    <a:srgbClr val="FFFFFF"/>
                  </a:solidFill>
                  <a:latin typeface="+mj-lt"/>
                </a:rPr>
                <a:t>Performance</a:t>
              </a:r>
              <a:endParaRPr lang="en-US" sz="1600" i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75625" y="2164300"/>
            <a:ext cx="2510500" cy="1702850"/>
            <a:chOff x="775625" y="2164300"/>
            <a:chExt cx="2510500" cy="1702850"/>
          </a:xfrm>
        </p:grpSpPr>
        <p:pic>
          <p:nvPicPr>
            <p:cNvPr id="7171" name="Picture 3" descr="C:\Users\kilkera\Desktop\TEDx\GFX\bellchart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405" y="2164300"/>
              <a:ext cx="1991866" cy="170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11"/>
            <p:cNvSpPr>
              <a:spLocks noChangeArrowheads="1"/>
            </p:cNvSpPr>
            <p:nvPr/>
          </p:nvSpPr>
          <p:spPr bwMode="auto">
            <a:xfrm>
              <a:off x="775625" y="2274372"/>
              <a:ext cx="1277904" cy="58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algn="r" defTabSz="457200"/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Multicultural</a:t>
              </a:r>
            </a:p>
            <a:p>
              <a:pPr algn="r" defTabSz="457200"/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Teams</a:t>
              </a:r>
            </a:p>
          </p:txBody>
        </p:sp>
        <p:sp>
          <p:nvSpPr>
            <p:cNvPr id="43" name="Isosceles Triangle 42"/>
            <p:cNvSpPr/>
            <p:nvPr/>
          </p:nvSpPr>
          <p:spPr>
            <a:xfrm rot="8375082">
              <a:off x="1913646" y="2766213"/>
              <a:ext cx="261580" cy="2255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Rectangle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0" y="2571585"/>
              <a:ext cx="555625" cy="439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Rectangle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157" y="2864478"/>
              <a:ext cx="554038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Rectangle 24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0" y="2877577"/>
              <a:ext cx="555625" cy="43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Rectangle 25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038309"/>
              <a:ext cx="554037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Rectangle 2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450" y="3197854"/>
              <a:ext cx="555625" cy="43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Rectangle 2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037" y="3160945"/>
              <a:ext cx="555625" cy="43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Rectangle 28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344300"/>
              <a:ext cx="554037" cy="43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Rectangle 29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207" y="3321679"/>
              <a:ext cx="554038" cy="434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871940" y="2133055"/>
            <a:ext cx="2612126" cy="1826985"/>
            <a:chOff x="5871940" y="2133055"/>
            <a:chExt cx="2612126" cy="1826985"/>
          </a:xfrm>
        </p:grpSpPr>
        <p:pic>
          <p:nvPicPr>
            <p:cNvPr id="7172" name="Picture 4" descr="C:\Users\kilkera\Desktop\TEDx\GFX\bellchart3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940" y="2133055"/>
              <a:ext cx="2273071" cy="1734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7206162" y="2294192"/>
              <a:ext cx="1277904" cy="584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Multicultural</a:t>
              </a:r>
            </a:p>
            <a:p>
              <a:pPr defTabSz="457200"/>
              <a:r>
                <a:rPr lang="en-US" sz="1600" dirty="0">
                  <a:solidFill>
                    <a:srgbClr val="FFFFFF"/>
                  </a:solidFill>
                  <a:latin typeface="+mj-lt"/>
                </a:rPr>
                <a:t>Teams</a:t>
              </a:r>
            </a:p>
          </p:txBody>
        </p:sp>
        <p:sp>
          <p:nvSpPr>
            <p:cNvPr id="45" name="Isosceles Triangle 44"/>
            <p:cNvSpPr/>
            <p:nvPr/>
          </p:nvSpPr>
          <p:spPr>
            <a:xfrm rot="13500000">
              <a:off x="7102852" y="2786033"/>
              <a:ext cx="261580" cy="225500"/>
            </a:xfrm>
            <a:prstGeom prst="triangl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ectangle 30"/>
            <p:cNvSpPr>
              <a:spLocks noChangeArrowheads="1"/>
            </p:cNvSpPr>
            <p:nvPr/>
          </p:nvSpPr>
          <p:spPr bwMode="auto">
            <a:xfrm>
              <a:off x="6115502" y="2584037"/>
              <a:ext cx="364192" cy="46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</p:txBody>
        </p:sp>
        <p:sp>
          <p:nvSpPr>
            <p:cNvPr id="59" name="Rectangle 31"/>
            <p:cNvSpPr>
              <a:spLocks noChangeArrowheads="1"/>
            </p:cNvSpPr>
            <p:nvPr/>
          </p:nvSpPr>
          <p:spPr bwMode="auto">
            <a:xfrm>
              <a:off x="6067877" y="2836452"/>
              <a:ext cx="364192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0" name="Rectangle 32"/>
            <p:cNvSpPr>
              <a:spLocks noChangeArrowheads="1"/>
            </p:cNvSpPr>
            <p:nvPr/>
          </p:nvSpPr>
          <p:spPr bwMode="auto">
            <a:xfrm>
              <a:off x="6725102" y="2990042"/>
              <a:ext cx="364192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6420302" y="3009092"/>
              <a:ext cx="364192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6191702" y="3107915"/>
              <a:ext cx="364192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6709227" y="3280554"/>
              <a:ext cx="628688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r>
                <a:rPr lang="en-US" sz="2400" dirty="0">
                  <a:solidFill>
                    <a:srgbClr val="410082"/>
                  </a:solidFill>
                  <a:latin typeface="+mj-lt"/>
                </a:rPr>
                <a:t> </a:t>
              </a:r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4" name="Rectangle 36"/>
            <p:cNvSpPr>
              <a:spLocks noChangeArrowheads="1"/>
            </p:cNvSpPr>
            <p:nvPr/>
          </p:nvSpPr>
          <p:spPr bwMode="auto">
            <a:xfrm>
              <a:off x="6115502" y="3282936"/>
              <a:ext cx="364192" cy="677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5" tIns="45718" rIns="91435" bIns="45718">
              <a:spAutoFit/>
            </a:bodyPr>
            <a:lstStyle/>
            <a:p>
              <a:pPr defTabSz="457200"/>
              <a:r>
                <a:rPr lang="en-US" sz="2400" dirty="0">
                  <a:solidFill>
                    <a:srgbClr val="00F500"/>
                  </a:solidFill>
                  <a:latin typeface="+mj-lt"/>
                </a:rPr>
                <a:t>+</a:t>
              </a:r>
              <a:endParaRPr lang="en-US" sz="2400" dirty="0">
                <a:solidFill>
                  <a:srgbClr val="410082"/>
                </a:solidFill>
                <a:latin typeface="+mj-lt"/>
              </a:endParaRPr>
            </a:p>
            <a:p>
              <a:pPr defTabSz="457200"/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514600" y="3897097"/>
            <a:ext cx="4114800" cy="338550"/>
            <a:chOff x="2514600" y="3897097"/>
            <a:chExt cx="4114800" cy="338550"/>
          </a:xfrm>
        </p:grpSpPr>
        <p:sp>
          <p:nvSpPr>
            <p:cNvPr id="67" name="Isosceles Triangle 66"/>
            <p:cNvSpPr/>
            <p:nvPr/>
          </p:nvSpPr>
          <p:spPr>
            <a:xfrm rot="16200000">
              <a:off x="2506128" y="3971054"/>
              <a:ext cx="261580" cy="225500"/>
            </a:xfrm>
            <a:prstGeom prst="triangle">
              <a:avLst/>
            </a:prstGeom>
            <a:gradFill>
              <a:gsLst>
                <a:gs pos="0">
                  <a:srgbClr val="FF000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Isosceles Triangle 67"/>
            <p:cNvSpPr/>
            <p:nvPr/>
          </p:nvSpPr>
          <p:spPr>
            <a:xfrm rot="5400000">
              <a:off x="6314657" y="3971054"/>
              <a:ext cx="261580" cy="225500"/>
            </a:xfrm>
            <a:prstGeom prst="triangle">
              <a:avLst/>
            </a:prstGeom>
            <a:gradFill>
              <a:gsLst>
                <a:gs pos="0">
                  <a:srgbClr val="00B050"/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10"/>
            <p:cNvSpPr>
              <a:spLocks noChangeArrowheads="1"/>
            </p:cNvSpPr>
            <p:nvPr/>
          </p:nvSpPr>
          <p:spPr bwMode="auto">
            <a:xfrm>
              <a:off x="3052142" y="3897097"/>
              <a:ext cx="2967658" cy="33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algn="ctr" defTabSz="457200"/>
              <a:r>
                <a:rPr lang="en-US" sz="1600" i="1" dirty="0">
                  <a:solidFill>
                    <a:srgbClr val="FFFFFF"/>
                  </a:solidFill>
                  <a:latin typeface="+mj-lt"/>
                </a:rPr>
                <a:t>Effectiveness in creative tasks</a:t>
              </a:r>
            </a:p>
          </p:txBody>
        </p:sp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2514600" y="3922264"/>
              <a:ext cx="520686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algn="r" defTabSz="457200"/>
              <a:r>
                <a:rPr lang="en-US" sz="1200" i="1" dirty="0" smtClean="0">
                  <a:solidFill>
                    <a:srgbClr val="FFFFFF"/>
                  </a:solidFill>
                  <a:latin typeface="+mj-lt"/>
                </a:rPr>
                <a:t>less</a:t>
              </a:r>
              <a:endParaRPr lang="en-US" sz="1200" i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71" name="Rectangle 10"/>
            <p:cNvSpPr>
              <a:spLocks noChangeArrowheads="1"/>
            </p:cNvSpPr>
            <p:nvPr/>
          </p:nvSpPr>
          <p:spPr bwMode="auto">
            <a:xfrm>
              <a:off x="6027587" y="3922264"/>
              <a:ext cx="601813" cy="27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5" tIns="45718" rIns="91435" bIns="45718">
              <a:spAutoFit/>
            </a:bodyPr>
            <a:lstStyle/>
            <a:p>
              <a:pPr defTabSz="457200"/>
              <a:r>
                <a:rPr lang="en-US" sz="1200" i="1" dirty="0" smtClean="0">
                  <a:solidFill>
                    <a:srgbClr val="FFFFFF"/>
                  </a:solidFill>
                  <a:latin typeface="+mj-lt"/>
                </a:rPr>
                <a:t>more</a:t>
              </a:r>
              <a:endParaRPr lang="en-US" sz="1200" i="1" dirty="0">
                <a:solidFill>
                  <a:srgbClr val="FFFFFF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295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14413" y="2249092"/>
            <a:ext cx="7315200" cy="71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382588" indent="-382588" algn="ctr" defTabSz="10191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4400" dirty="0">
                <a:solidFill>
                  <a:srgbClr val="FFFFFF"/>
                </a:solidFill>
                <a:latin typeface="Courier New" charset="0"/>
                <a:ea typeface="ＭＳ Ｐゴシック" charset="0"/>
                <a:cs typeface="Courier New" charset="0"/>
              </a:rPr>
              <a:t>Tame the Wild West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14413" y="627460"/>
            <a:ext cx="7315200" cy="101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382588" indent="-382588" algn="ctr" defTabSz="10191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4400" dirty="0">
                <a:solidFill>
                  <a:srgbClr val="FFFFFF"/>
                </a:solidFill>
                <a:latin typeface="Century Gothic" charset="0"/>
                <a:ea typeface="Batang" charset="0"/>
                <a:cs typeface="Batang" charset="0"/>
              </a:rPr>
              <a:t>Pull yourself up by</a:t>
            </a:r>
            <a:br>
              <a:rPr lang="en-US" sz="4400" dirty="0">
                <a:solidFill>
                  <a:srgbClr val="FFFFFF"/>
                </a:solidFill>
                <a:latin typeface="Century Gothic" charset="0"/>
                <a:ea typeface="Batang" charset="0"/>
                <a:cs typeface="Batang" charset="0"/>
              </a:rPr>
            </a:br>
            <a:r>
              <a:rPr lang="en-US" sz="4400" dirty="0">
                <a:solidFill>
                  <a:srgbClr val="FFFFFF"/>
                </a:solidFill>
                <a:latin typeface="Century Gothic" charset="0"/>
                <a:ea typeface="Batang" charset="0"/>
                <a:cs typeface="Batang" charset="0"/>
              </a:rPr>
              <a:t>your bootstraps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4413" y="3364706"/>
            <a:ext cx="7313612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382588" indent="-382588" algn="ctr" defTabSz="1019175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4400" dirty="0">
                <a:solidFill>
                  <a:srgbClr val="FFFFFF"/>
                </a:solidFill>
                <a:latin typeface="Corbel" charset="0"/>
                <a:ea typeface="ＭＳ Ｐゴシック" charset="0"/>
              </a:rPr>
              <a:t>God helps those who</a:t>
            </a:r>
            <a:br>
              <a:rPr lang="en-US" sz="4400" dirty="0">
                <a:solidFill>
                  <a:srgbClr val="FFFFFF"/>
                </a:solidFill>
                <a:latin typeface="Corbel" charset="0"/>
                <a:ea typeface="ＭＳ Ｐゴシック" charset="0"/>
              </a:rPr>
            </a:br>
            <a:r>
              <a:rPr lang="en-US" sz="4400" dirty="0">
                <a:solidFill>
                  <a:srgbClr val="FFFFFF"/>
                </a:solidFill>
                <a:latin typeface="Corbel" charset="0"/>
                <a:ea typeface="ＭＳ Ｐゴシック" charset="0"/>
              </a:rPr>
              <a:t>help</a:t>
            </a:r>
            <a:r>
              <a:rPr lang="en-US" sz="4400" b="1" dirty="0">
                <a:solidFill>
                  <a:srgbClr val="FFFFFF"/>
                </a:solidFill>
                <a:latin typeface="Corbel" charset="0"/>
                <a:ea typeface="ＭＳ Ｐゴシック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Corbel" charset="0"/>
                <a:ea typeface="ＭＳ Ｐゴシック" charset="0"/>
              </a:rPr>
              <a:t>themselves</a:t>
            </a:r>
          </a:p>
        </p:txBody>
      </p:sp>
    </p:spTree>
    <p:extLst>
      <p:ext uri="{BB962C8B-B14F-4D97-AF65-F5344CB8AC3E}">
        <p14:creationId xmlns:p14="http://schemas.microsoft.com/office/powerpoint/2010/main" val="3156678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90600" y="2481262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/>
          <a:p>
            <a:pPr algn="ctr" defTabSz="873125" fontAlgn="auto">
              <a:lnSpc>
                <a:spcPts val="78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FFFF"/>
                </a:solidFill>
              </a:rPr>
              <a:t>Que será, será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866776"/>
            <a:ext cx="7162800" cy="71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/>
          <a:p>
            <a:pPr algn="ctr" defTabSz="873125" fontAlgn="auto">
              <a:lnSpc>
                <a:spcPts val="78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FFFF"/>
                </a:solidFill>
              </a:rPr>
              <a:t>Dios quiere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14413" y="342900"/>
            <a:ext cx="7162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defTabSz="873125" fontAlgn="auto">
              <a:lnSpc>
                <a:spcPct val="110000"/>
              </a:lnSpc>
              <a:spcBef>
                <a:spcPct val="6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C000"/>
                </a:solidFill>
              </a:rPr>
              <a:t>God willing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00125" y="3813176"/>
            <a:ext cx="7162800" cy="73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defTabSz="873125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FFFF"/>
                </a:solidFill>
              </a:rPr>
              <a:t>¡El avión nos dejó!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475" y="1885950"/>
            <a:ext cx="71628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defTabSz="873125" fontAlgn="auto">
              <a:lnSpc>
                <a:spcPct val="110000"/>
              </a:lnSpc>
              <a:spcBef>
                <a:spcPct val="6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C000"/>
                </a:solidFill>
              </a:rPr>
              <a:t>What will be, will be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14413" y="3105150"/>
            <a:ext cx="7162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ctr"/>
          <a:lstStyle/>
          <a:p>
            <a:pPr algn="ctr" defTabSz="873125" fontAlgn="auto">
              <a:lnSpc>
                <a:spcPts val="8300"/>
              </a:lnSpc>
              <a:spcBef>
                <a:spcPct val="6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4000" kern="0" dirty="0">
                <a:solidFill>
                  <a:srgbClr val="FFC000"/>
                </a:solidFill>
              </a:rPr>
              <a:t>The plane left us!</a:t>
            </a:r>
          </a:p>
        </p:txBody>
      </p:sp>
    </p:spTree>
    <p:extLst>
      <p:ext uri="{BB962C8B-B14F-4D97-AF65-F5344CB8AC3E}">
        <p14:creationId xmlns:p14="http://schemas.microsoft.com/office/powerpoint/2010/main" val="2704273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" descr="iphone.jpg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1787" y="1243892"/>
            <a:ext cx="6573530" cy="308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TextBox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3500" y="2054863"/>
            <a:ext cx="3949700" cy="142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Diversity &amp; Inclusion – Right Side Up</a:t>
            </a:r>
          </a:p>
        </p:txBody>
      </p:sp>
    </p:spTree>
    <p:extLst>
      <p:ext uri="{BB962C8B-B14F-4D97-AF65-F5344CB8AC3E}">
        <p14:creationId xmlns:p14="http://schemas.microsoft.com/office/powerpoint/2010/main" val="4113341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2124927" y="1602019"/>
            <a:ext cx="3528133" cy="75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3600" b="1" i="1" dirty="0" smtClean="0">
                <a:solidFill>
                  <a:srgbClr val="CAF2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6" pitchFamily="-128" charset="-128"/>
                <a:sym typeface="Baskerville Semibold" pitchFamily="-128" charset="0"/>
              </a:rPr>
              <a:t>¡Gracias!</a:t>
            </a:r>
            <a:endParaRPr lang="en-US" sz="3600" b="1" i="1" dirty="0">
              <a:solidFill>
                <a:srgbClr val="CAF2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6" pitchFamily="-128" charset="-128"/>
              <a:sym typeface="Baskerville Semibold" pitchFamily="-128" charset="0"/>
            </a:endParaRPr>
          </a:p>
        </p:txBody>
      </p:sp>
      <p:sp>
        <p:nvSpPr>
          <p:cNvPr id="71689" name="Rectangle 9"/>
          <p:cNvSpPr>
            <a:spLocks/>
          </p:cNvSpPr>
          <p:nvPr/>
        </p:nvSpPr>
        <p:spPr bwMode="auto">
          <a:xfrm>
            <a:off x="990264" y="2200917"/>
            <a:ext cx="900049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Todah</a:t>
            </a:r>
          </a:p>
        </p:txBody>
      </p:sp>
      <p:sp>
        <p:nvSpPr>
          <p:cNvPr id="71690" name="Rectangle 10"/>
          <p:cNvSpPr>
            <a:spLocks/>
          </p:cNvSpPr>
          <p:nvPr/>
        </p:nvSpPr>
        <p:spPr bwMode="auto">
          <a:xfrm>
            <a:off x="6286594" y="1288168"/>
            <a:ext cx="1181408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Shukran</a:t>
            </a:r>
          </a:p>
        </p:txBody>
      </p:sp>
      <p:sp>
        <p:nvSpPr>
          <p:cNvPr id="71691" name="Rectangle 11"/>
          <p:cNvSpPr>
            <a:spLocks/>
          </p:cNvSpPr>
          <p:nvPr/>
        </p:nvSpPr>
        <p:spPr bwMode="auto">
          <a:xfrm>
            <a:off x="1313406" y="1035862"/>
            <a:ext cx="2170461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Merci Beaucoup</a:t>
            </a:r>
          </a:p>
        </p:txBody>
      </p:sp>
      <p:sp>
        <p:nvSpPr>
          <p:cNvPr id="71692" name="Rectangle 12"/>
          <p:cNvSpPr>
            <a:spLocks/>
          </p:cNvSpPr>
          <p:nvPr/>
        </p:nvSpPr>
        <p:spPr bwMode="auto">
          <a:xfrm>
            <a:off x="433845" y="1588118"/>
            <a:ext cx="1292015" cy="4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 smtClean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Obrigado</a:t>
            </a:r>
            <a:endParaRPr lang="en-US" sz="2200" dirty="0">
              <a:solidFill>
                <a:prstClr val="white"/>
              </a:solidFill>
              <a:latin typeface="Baskerville Semibold" pitchFamily="-128" charset="0"/>
              <a:ea typeface="ヒラギノ明朝 ProN W6" pitchFamily="-128" charset="-128"/>
              <a:sym typeface="Baskerville Semibold" pitchFamily="-128" charset="0"/>
            </a:endParaRPr>
          </a:p>
        </p:txBody>
      </p:sp>
      <p:sp>
        <p:nvSpPr>
          <p:cNvPr id="71694" name="Rectangle 14"/>
          <p:cNvSpPr>
            <a:spLocks/>
          </p:cNvSpPr>
          <p:nvPr/>
        </p:nvSpPr>
        <p:spPr bwMode="auto">
          <a:xfrm>
            <a:off x="990259" y="2889559"/>
            <a:ext cx="1614218" cy="64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700" dirty="0">
                <a:solidFill>
                  <a:prstClr val="white"/>
                </a:solidFill>
                <a:sym typeface="Baskerville Semibold" pitchFamily="-128" charset="0"/>
              </a:rPr>
              <a:t>Спасибо </a:t>
            </a:r>
          </a:p>
        </p:txBody>
      </p:sp>
      <p:sp>
        <p:nvSpPr>
          <p:cNvPr id="71696" name="Rectangle 16"/>
          <p:cNvSpPr>
            <a:spLocks/>
          </p:cNvSpPr>
          <p:nvPr/>
        </p:nvSpPr>
        <p:spPr bwMode="auto">
          <a:xfrm>
            <a:off x="5211785" y="2934509"/>
            <a:ext cx="1715208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Dhanyavaad</a:t>
            </a:r>
          </a:p>
        </p:txBody>
      </p:sp>
      <p:sp>
        <p:nvSpPr>
          <p:cNvPr id="71697" name="Rectangle 17"/>
          <p:cNvSpPr>
            <a:spLocks/>
          </p:cNvSpPr>
          <p:nvPr/>
        </p:nvSpPr>
        <p:spPr bwMode="auto">
          <a:xfrm>
            <a:off x="7040264" y="1883604"/>
            <a:ext cx="945767" cy="4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/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Danke</a:t>
            </a:r>
          </a:p>
        </p:txBody>
      </p:sp>
      <p:sp>
        <p:nvSpPr>
          <p:cNvPr id="71701" name="Rectangle 21"/>
          <p:cNvSpPr>
            <a:spLocks/>
          </p:cNvSpPr>
          <p:nvPr/>
        </p:nvSpPr>
        <p:spPr bwMode="auto">
          <a:xfrm>
            <a:off x="5409179" y="686440"/>
            <a:ext cx="961797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Grazie</a:t>
            </a:r>
          </a:p>
        </p:txBody>
      </p:sp>
      <p:sp>
        <p:nvSpPr>
          <p:cNvPr id="71704" name="Rectangle 24"/>
          <p:cNvSpPr>
            <a:spLocks/>
          </p:cNvSpPr>
          <p:nvPr/>
        </p:nvSpPr>
        <p:spPr bwMode="auto">
          <a:xfrm>
            <a:off x="4137447" y="1126900"/>
            <a:ext cx="1152554" cy="603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 anchor="ctr">
            <a:spAutoFit/>
          </a:bodyPr>
          <a:lstStyle/>
          <a:p>
            <a:pPr defTabSz="457200"/>
            <a:r>
              <a:rPr lang="en-US" sz="3500" dirty="0">
                <a:solidFill>
                  <a:prstClr val="white"/>
                </a:solidFill>
              </a:rPr>
              <a:t>谢谢 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2025" y="3131197"/>
            <a:ext cx="1034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x-none" sz="2400" dirty="0">
                <a:solidFill>
                  <a:prstClr val="white"/>
                </a:solidFill>
              </a:rPr>
              <a:t>शुक्रिया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907" y="3457741"/>
            <a:ext cx="13340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th-TH" sz="4000" dirty="0">
                <a:solidFill>
                  <a:prstClr val="white"/>
                </a:solidFill>
              </a:rPr>
              <a:t>ขอบคุณ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15331" y="599095"/>
            <a:ext cx="14430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ko-KR" altLang="en-US" sz="2000" b="1" dirty="0">
                <a:solidFill>
                  <a:prstClr val="white"/>
                </a:solidFill>
              </a:rPr>
              <a:t>감사합니다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3024" y="3883146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ja-JP" altLang="en-US" sz="2000" b="1" dirty="0">
                <a:solidFill>
                  <a:prstClr val="white"/>
                </a:solidFill>
              </a:rPr>
              <a:t>ありがとう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3507835" y="2916176"/>
            <a:ext cx="1165378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 smtClean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Selamat</a:t>
            </a:r>
            <a:endParaRPr lang="en-US" sz="2200" dirty="0">
              <a:solidFill>
                <a:prstClr val="white"/>
              </a:solidFill>
              <a:latin typeface="Baskerville Semibold" pitchFamily="-128" charset="0"/>
              <a:ea typeface="ヒラギノ明朝 ProN W6" pitchFamily="-128" charset="-128"/>
              <a:sym typeface="Baskerville Semibold" pitchFamily="-128" charset="0"/>
            </a:endParaRPr>
          </a:p>
        </p:txBody>
      </p:sp>
      <p:sp>
        <p:nvSpPr>
          <p:cNvPr id="18" name="Rectangle 16"/>
          <p:cNvSpPr>
            <a:spLocks/>
          </p:cNvSpPr>
          <p:nvPr/>
        </p:nvSpPr>
        <p:spPr bwMode="auto">
          <a:xfrm>
            <a:off x="7004382" y="594047"/>
            <a:ext cx="1762464" cy="53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2200" dirty="0" smtClean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Terima Kasih</a:t>
            </a:r>
            <a:endParaRPr lang="en-US" sz="2200" dirty="0">
              <a:solidFill>
                <a:prstClr val="white"/>
              </a:solidFill>
              <a:latin typeface="Baskerville Semibold" pitchFamily="-128" charset="0"/>
              <a:ea typeface="ヒラギノ明朝 ProN W6" pitchFamily="-128" charset="-128"/>
              <a:sym typeface="Baskerville Semibold" pitchFamily="-128" charset="0"/>
            </a:endParaRPr>
          </a:p>
        </p:txBody>
      </p:sp>
      <p:sp>
        <p:nvSpPr>
          <p:cNvPr id="19" name="Rectangle 17"/>
          <p:cNvSpPr>
            <a:spLocks/>
          </p:cNvSpPr>
          <p:nvPr/>
        </p:nvSpPr>
        <p:spPr bwMode="auto">
          <a:xfrm>
            <a:off x="7541406" y="2453235"/>
            <a:ext cx="1008283" cy="4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defTabSz="457200"/>
            <a:r>
              <a:rPr lang="en-US" sz="2200" dirty="0" smtClean="0">
                <a:solidFill>
                  <a:prstClr val="white"/>
                </a:solidFill>
                <a:latin typeface="Baskerville Semibold" pitchFamily="-128" charset="0"/>
                <a:ea typeface="ヒラギノ明朝 ProN W6" pitchFamily="-128" charset="-128"/>
                <a:sym typeface="Baskerville Semibold" pitchFamily="-128" charset="0"/>
              </a:rPr>
              <a:t>Dankie</a:t>
            </a:r>
            <a:endParaRPr lang="en-US" sz="2200" dirty="0">
              <a:solidFill>
                <a:prstClr val="white"/>
              </a:solidFill>
              <a:latin typeface="Baskerville Semibold" pitchFamily="-128" charset="0"/>
              <a:ea typeface="ヒラギノ明朝 ProN W6" pitchFamily="-128" charset="-128"/>
              <a:sym typeface="Baskerville Semibold" pitchFamily="-12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3873" y="3831573"/>
            <a:ext cx="18469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bn-IN" sz="2000" dirty="0">
                <a:solidFill>
                  <a:prstClr val="white"/>
                </a:solidFill>
              </a:rPr>
              <a:t>তোমাকে ধন্যবাদ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0550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vi-VN" sz="2000" dirty="0">
                <a:solidFill>
                  <a:prstClr val="white"/>
                </a:solidFill>
              </a:rPr>
              <a:t>Cảm ơn bạn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3302074" y="2237359"/>
            <a:ext cx="3528133" cy="83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5717" tIns="35717" rIns="35717" bIns="35717" anchor="ctr">
            <a:spAutoFit/>
          </a:bodyPr>
          <a:lstStyle/>
          <a:p>
            <a:pPr algn="ctr" defTabSz="457200">
              <a:lnSpc>
                <a:spcPct val="140000"/>
              </a:lnSpc>
              <a:spcBef>
                <a:spcPts val="1050"/>
              </a:spcBef>
              <a:buSzPct val="147000"/>
            </a:pPr>
            <a:r>
              <a:rPr lang="en-US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ヒラギノ明朝 ProN W6" pitchFamily="-128" charset="-128"/>
                <a:sym typeface="Baskerville Semibold" pitchFamily="-128" charset="0"/>
              </a:rPr>
              <a:t>Thank you!</a:t>
            </a:r>
            <a:endParaRPr lang="en-US" sz="4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ヒラギノ明朝 ProN W6" pitchFamily="-128" charset="-128"/>
              <a:sym typeface="Baskerville Semibold" pitchFamily="-12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1124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9" grpId="0"/>
      <p:bldP spid="71690" grpId="0"/>
      <p:bldP spid="71691" grpId="0"/>
      <p:bldP spid="71692" grpId="0"/>
      <p:bldP spid="71694" grpId="0"/>
      <p:bldP spid="71696" grpId="0"/>
      <p:bldP spid="71697" grpId="0"/>
      <p:bldP spid="71701" grpId="0"/>
      <p:bldP spid="71704" grpId="0"/>
      <p:bldP spid="2" grpId="0"/>
      <p:bldP spid="3" grpId="0"/>
      <p:bldP spid="4" grpId="0"/>
      <p:bldP spid="5" grpId="0"/>
      <p:bldP spid="17" grpId="0"/>
      <p:bldP spid="18" grpId="0"/>
      <p:bldP spid="19" grpId="0"/>
      <p:bldP spid="6" grpId="0"/>
      <p:bldP spid="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66750"/>
            <a:ext cx="3429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 </a:t>
            </a:r>
            <a:b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Financial Systems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C:\Users\kilkera\Desktop\Wall-Street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805" r="21805"/>
          <a:stretch/>
        </p:blipFill>
        <p:spPr bwMode="auto">
          <a:xfrm>
            <a:off x="4241351" y="-13662"/>
            <a:ext cx="4902649" cy="43380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224501" y="895350"/>
            <a:ext cx="4938549" cy="3026852"/>
          </a:xfrm>
          <a:custGeom>
            <a:avLst/>
            <a:gdLst>
              <a:gd name="connsiteX0" fmla="*/ 0 w 8877300"/>
              <a:gd name="connsiteY0" fmla="*/ 0 h 4581525"/>
              <a:gd name="connsiteX1" fmla="*/ 990600 w 8877300"/>
              <a:gd name="connsiteY1" fmla="*/ 1381125 h 4581525"/>
              <a:gd name="connsiteX2" fmla="*/ 1247775 w 8877300"/>
              <a:gd name="connsiteY2" fmla="*/ 1000125 h 4581525"/>
              <a:gd name="connsiteX3" fmla="*/ 1485900 w 8877300"/>
              <a:gd name="connsiteY3" fmla="*/ 1276350 h 4581525"/>
              <a:gd name="connsiteX4" fmla="*/ 1943100 w 8877300"/>
              <a:gd name="connsiteY4" fmla="*/ 1009650 h 4581525"/>
              <a:gd name="connsiteX5" fmla="*/ 2400300 w 8877300"/>
              <a:gd name="connsiteY5" fmla="*/ 1666875 h 4581525"/>
              <a:gd name="connsiteX6" fmla="*/ 2867025 w 8877300"/>
              <a:gd name="connsiteY6" fmla="*/ 1619250 h 4581525"/>
              <a:gd name="connsiteX7" fmla="*/ 3162300 w 8877300"/>
              <a:gd name="connsiteY7" fmla="*/ 1571625 h 4581525"/>
              <a:gd name="connsiteX8" fmla="*/ 3409950 w 8877300"/>
              <a:gd name="connsiteY8" fmla="*/ 2028825 h 4581525"/>
              <a:gd name="connsiteX9" fmla="*/ 3733800 w 8877300"/>
              <a:gd name="connsiteY9" fmla="*/ 1990725 h 4581525"/>
              <a:gd name="connsiteX10" fmla="*/ 4305300 w 8877300"/>
              <a:gd name="connsiteY10" fmla="*/ 2800350 h 4581525"/>
              <a:gd name="connsiteX11" fmla="*/ 4762500 w 8877300"/>
              <a:gd name="connsiteY11" fmla="*/ 2714625 h 4581525"/>
              <a:gd name="connsiteX12" fmla="*/ 5391150 w 8877300"/>
              <a:gd name="connsiteY12" fmla="*/ 3629025 h 4581525"/>
              <a:gd name="connsiteX13" fmla="*/ 5534025 w 8877300"/>
              <a:gd name="connsiteY13" fmla="*/ 3457575 h 4581525"/>
              <a:gd name="connsiteX14" fmla="*/ 5753100 w 8877300"/>
              <a:gd name="connsiteY14" fmla="*/ 3514725 h 4581525"/>
              <a:gd name="connsiteX15" fmla="*/ 5905500 w 8877300"/>
              <a:gd name="connsiteY15" fmla="*/ 3248025 h 4581525"/>
              <a:gd name="connsiteX16" fmla="*/ 6457950 w 8877300"/>
              <a:gd name="connsiteY16" fmla="*/ 4048125 h 4581525"/>
              <a:gd name="connsiteX17" fmla="*/ 7048500 w 8877300"/>
              <a:gd name="connsiteY17" fmla="*/ 3762375 h 4581525"/>
              <a:gd name="connsiteX18" fmla="*/ 7686675 w 8877300"/>
              <a:gd name="connsiteY18" fmla="*/ 3914775 h 4581525"/>
              <a:gd name="connsiteX19" fmla="*/ 7867650 w 8877300"/>
              <a:gd name="connsiteY19" fmla="*/ 4210050 h 4581525"/>
              <a:gd name="connsiteX20" fmla="*/ 7905750 w 8877300"/>
              <a:gd name="connsiteY20" fmla="*/ 4010025 h 4581525"/>
              <a:gd name="connsiteX21" fmla="*/ 8277225 w 8877300"/>
              <a:gd name="connsiteY21" fmla="*/ 4486275 h 4581525"/>
              <a:gd name="connsiteX22" fmla="*/ 8534400 w 8877300"/>
              <a:gd name="connsiteY22" fmla="*/ 4324350 h 4581525"/>
              <a:gd name="connsiteX23" fmla="*/ 8877300 w 8877300"/>
              <a:gd name="connsiteY23" fmla="*/ 4581525 h 4581525"/>
              <a:gd name="connsiteX24" fmla="*/ 8877300 w 8877300"/>
              <a:gd name="connsiteY24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877300" h="4581525">
                <a:moveTo>
                  <a:pt x="0" y="0"/>
                </a:moveTo>
                <a:lnTo>
                  <a:pt x="990600" y="1381125"/>
                </a:lnTo>
                <a:lnTo>
                  <a:pt x="1247775" y="1000125"/>
                </a:lnTo>
                <a:lnTo>
                  <a:pt x="1485900" y="1276350"/>
                </a:lnTo>
                <a:lnTo>
                  <a:pt x="1943100" y="1009650"/>
                </a:lnTo>
                <a:lnTo>
                  <a:pt x="2400300" y="1666875"/>
                </a:lnTo>
                <a:lnTo>
                  <a:pt x="2867025" y="1619250"/>
                </a:lnTo>
                <a:lnTo>
                  <a:pt x="3162300" y="1571625"/>
                </a:lnTo>
                <a:lnTo>
                  <a:pt x="3409950" y="2028825"/>
                </a:lnTo>
                <a:lnTo>
                  <a:pt x="3733800" y="1990725"/>
                </a:lnTo>
                <a:lnTo>
                  <a:pt x="4305300" y="2800350"/>
                </a:lnTo>
                <a:lnTo>
                  <a:pt x="4762500" y="2714625"/>
                </a:lnTo>
                <a:lnTo>
                  <a:pt x="5391150" y="3629025"/>
                </a:lnTo>
                <a:lnTo>
                  <a:pt x="5534025" y="3457575"/>
                </a:lnTo>
                <a:lnTo>
                  <a:pt x="5753100" y="3514725"/>
                </a:lnTo>
                <a:lnTo>
                  <a:pt x="5905500" y="3248025"/>
                </a:lnTo>
                <a:lnTo>
                  <a:pt x="6457950" y="4048125"/>
                </a:lnTo>
                <a:lnTo>
                  <a:pt x="7048500" y="3762375"/>
                </a:lnTo>
                <a:lnTo>
                  <a:pt x="7686675" y="3914775"/>
                </a:lnTo>
                <a:lnTo>
                  <a:pt x="7867650" y="4210050"/>
                </a:lnTo>
                <a:lnTo>
                  <a:pt x="7905750" y="4010025"/>
                </a:lnTo>
                <a:lnTo>
                  <a:pt x="8277225" y="4486275"/>
                </a:lnTo>
                <a:lnTo>
                  <a:pt x="8534400" y="4324350"/>
                </a:lnTo>
                <a:lnTo>
                  <a:pt x="8877300" y="4581525"/>
                </a:lnTo>
                <a:lnTo>
                  <a:pt x="8877300" y="4581525"/>
                </a:lnTo>
              </a:path>
            </a:pathLst>
          </a:custGeom>
          <a:noFill/>
          <a:ln w="762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ubs2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921" y="0"/>
            <a:ext cx="4211479" cy="45529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304800" y="819150"/>
            <a:ext cx="3886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</a:t>
            </a:r>
            <a:b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Healthcare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2495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522"/>
          <a:stretch/>
        </p:blipFill>
        <p:spPr bwMode="auto">
          <a:xfrm>
            <a:off x="5338713" y="77572"/>
            <a:ext cx="3805287" cy="46277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164669"/>
            <a:ext cx="5029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</a:t>
            </a:r>
          </a:p>
          <a:p>
            <a:pPr algn="r"/>
            <a:r>
              <a:rPr lang="en-US" sz="5400" b="1" dirty="0" smtClean="0">
                <a:solidFill>
                  <a:srgbClr val="FFC000"/>
                </a:solidFill>
              </a:rPr>
              <a:t>Manufacturing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kilkera\Desktop\TEDx\GFX\Slide 5 - Entertainment\Entertainment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0410" y="-95250"/>
            <a:ext cx="3529790" cy="47053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943273"/>
            <a:ext cx="5029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 </a:t>
            </a:r>
            <a:b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Connectivity with Others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81150"/>
            <a:ext cx="472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UPSIDE DOWN </a:t>
            </a:r>
            <a:b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5400" b="1" dirty="0" smtClean="0">
                <a:solidFill>
                  <a:srgbClr val="FFC000"/>
                </a:solidFill>
              </a:rPr>
              <a:t>Economic Superpowers</a:t>
            </a:r>
            <a:endParaRPr lang="en-US" sz="5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" name="Picture 2" descr="C:\Users\kilkera\Desktop\poverty 4.jpg"/>
          <p:cNvPicPr>
            <a:picLocks noChangeAspect="1" noChangeArrowheads="1"/>
          </p:cNvPicPr>
          <p:nvPr/>
        </p:nvPicPr>
        <p:blipFill rotWithShape="1">
          <a:blip r:embed="rId3" cstate="screen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464"/>
          <a:stretch/>
        </p:blipFill>
        <p:spPr bwMode="auto">
          <a:xfrm flipH="1">
            <a:off x="7420741" y="514350"/>
            <a:ext cx="1465315" cy="278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kilkera\Desktop\poverty 3.jpg"/>
          <p:cNvPicPr>
            <a:picLocks noChangeAspect="1" noChangeArrowheads="1"/>
          </p:cNvPicPr>
          <p:nvPr/>
        </p:nvPicPr>
        <p:blipFill rotWithShape="1">
          <a:blip r:embed="rId5" cstate="screen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5867398" y="3019750"/>
            <a:ext cx="3171057" cy="164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C:\Users\kilkera\Desktop\large-capacity-shopping-bag-cheap-purse-3-colors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8800" y="617012"/>
            <a:ext cx="1341291" cy="27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kilkera\Desktop\burj_al_arab_dubai_uae-normal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95973" y="3083414"/>
            <a:ext cx="3048001" cy="15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247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85750"/>
            <a:ext cx="2971800" cy="58940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rgbClr val="FFC000"/>
                </a:solidFill>
              </a:rPr>
              <a:t>So in a Post…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31" name="Picture 10" descr="post_boom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773" y="2654300"/>
            <a:ext cx="1554726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kilkera\Desktop\american-flag-voters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7242" y="1034842"/>
            <a:ext cx="3722944" cy="1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ilkera\Desktop\Baby-Boomer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7" r="1"/>
          <a:stretch/>
        </p:blipFill>
        <p:spPr bwMode="auto">
          <a:xfrm>
            <a:off x="5530242" y="1034842"/>
            <a:ext cx="3519783" cy="1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ilkera\Desktop\yakuza-fighting-video-games-5376388-1024-1267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20" r="5461"/>
          <a:stretch/>
        </p:blipFill>
        <p:spPr bwMode="auto">
          <a:xfrm>
            <a:off x="87773" y="1034842"/>
            <a:ext cx="1554727" cy="15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kilkera\Desktop\876_1wtc_911_memorial_jamesewing_444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0241" y="2654300"/>
            <a:ext cx="3519784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3" descr="earth_oceania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37242" y="2654299"/>
            <a:ext cx="3722944" cy="174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737242" y="1034842"/>
            <a:ext cx="3722944" cy="154325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Post…</a:t>
            </a:r>
            <a:r>
              <a:rPr lang="en-US" sz="4000" b="1" dirty="0" smtClean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American</a:t>
            </a:r>
            <a:endParaRPr lang="en-US" sz="4000" b="1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30242" y="1034842"/>
            <a:ext cx="3519784" cy="154325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Post…</a:t>
            </a:r>
            <a:r>
              <a:rPr lang="en-US" sz="4000" b="1" dirty="0" smtClean="0">
                <a:solidFill>
                  <a:schemeClr val="tx1"/>
                </a:solidFill>
                <a:latin typeface="Times" pitchFamily="18" charset="0"/>
              </a:rPr>
              <a:t>Boomer</a:t>
            </a:r>
            <a:endParaRPr lang="en-US" sz="4000" b="1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7773" y="1034842"/>
            <a:ext cx="1554727" cy="1543258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Post</a:t>
            </a:r>
            <a:r>
              <a:rPr lang="en-US" sz="2800" dirty="0" smtClean="0">
                <a:solidFill>
                  <a:schemeClr val="tx1"/>
                </a:solidFill>
              </a:rPr>
              <a:t>…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tx1"/>
                </a:solidFill>
                <a:latin typeface="AeroLight" panose="00000300000000000000" pitchFamily="2" charset="0"/>
              </a:rPr>
              <a:t>Modern</a:t>
            </a:r>
            <a:endParaRPr lang="en-US" sz="2800" b="1" dirty="0">
              <a:solidFill>
                <a:schemeClr val="tx1"/>
              </a:solidFill>
              <a:latin typeface="AeroLight" panose="000003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30241" y="2654300"/>
            <a:ext cx="3519785" cy="17462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Post…</a:t>
            </a:r>
            <a:r>
              <a:rPr lang="en-US" sz="54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911</a:t>
            </a:r>
            <a:endParaRPr lang="en-US" sz="54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7774" y="2654300"/>
            <a:ext cx="1554726" cy="17462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Post</a:t>
            </a:r>
            <a:r>
              <a:rPr lang="en-US" sz="2200" dirty="0" smtClean="0">
                <a:solidFill>
                  <a:schemeClr val="tx1"/>
                </a:solidFill>
              </a:rPr>
              <a:t>…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b="1" dirty="0" smtClean="0">
                <a:solidFill>
                  <a:schemeClr val="tx1"/>
                </a:solidFill>
              </a:rPr>
              <a:t>Economic boom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737242" y="2654300"/>
            <a:ext cx="3722944" cy="174625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Felix Titling" panose="04060505060202020A04" pitchFamily="82" charset="0"/>
              </a:rPr>
              <a:t>World</a:t>
            </a:r>
            <a:endParaRPr lang="en-US" sz="5400" b="1" dirty="0">
              <a:solidFill>
                <a:schemeClr val="tx1"/>
              </a:solidFill>
              <a:latin typeface="Felix Titling" panose="04060505060202020A04" pitchFamily="82" charset="0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857500" y="298450"/>
            <a:ext cx="597230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Corbel" charset="0"/>
              </a:rPr>
              <a:t>How do we prepare our </a:t>
            </a:r>
            <a:r>
              <a:rPr lang="en-US" sz="3200" dirty="0" smtClean="0">
                <a:solidFill>
                  <a:srgbClr val="FFFFFF"/>
                </a:solidFill>
                <a:latin typeface="Corbel" charset="0"/>
              </a:rPr>
              <a:t>ourselves?</a:t>
            </a:r>
            <a:endParaRPr lang="en-US" sz="3200" dirty="0">
              <a:solidFill>
                <a:srgbClr val="FFFFFF"/>
              </a:solidFill>
              <a:latin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45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ilkera\Desktop\Diversity-Peopl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44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47675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4352924" y="-238126"/>
            <a:ext cx="438151" cy="9144000"/>
          </a:xfrm>
          <a:prstGeom prst="rect">
            <a:avLst/>
          </a:prstGeom>
          <a:gradFill>
            <a:gsLst>
              <a:gs pos="4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524" y="1887098"/>
            <a:ext cx="5214476" cy="5894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In what ways is </a:t>
            </a:r>
            <a:r>
              <a:rPr lang="en-US" sz="48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8000" b="1" dirty="0" smtClean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diversity</a:t>
            </a:r>
            <a:r>
              <a:rPr lang="en-US" sz="8000" dirty="0" smtClean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dirty="0" smtClean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en-US" sz="5400" dirty="0" smtClean="0"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48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u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pside down?</a:t>
            </a:r>
            <a:endParaRPr lang="en-US" sz="4400" dirty="0"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8971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4622</TotalTime>
  <Words>726</Words>
  <Application>Microsoft Office PowerPoint</Application>
  <PresentationFormat>On-screen Show (16:9)</PresentationFormat>
  <Paragraphs>270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Blank</vt:lpstr>
      <vt:lpstr>Black</vt:lpstr>
      <vt:lpstr>UPSIDE DOWN DIVERSITY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in a Post…</vt:lpstr>
      <vt:lpstr>In what ways is  diversity  upside down?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Thriving in Upside-Down Diversity</vt:lpstr>
      <vt:lpstr>Diversity </vt:lpstr>
      <vt:lpstr>Thriving in Upside-down Diversity</vt:lpstr>
      <vt:lpstr>Who Are We As Individuals?</vt:lpstr>
      <vt:lpstr>Who Am I? Let Me Count the Ways…</vt:lpstr>
      <vt:lpstr>New Blends</vt:lpstr>
      <vt:lpstr>Thriving in Upside-Down Diversity</vt:lpstr>
      <vt:lpstr>PowerPoint Presentation</vt:lpstr>
      <vt:lpstr>Impact of Diversity on Team Performance</vt:lpstr>
      <vt:lpstr>PowerPoint Presentation</vt:lpstr>
      <vt:lpstr>PowerPoint Presentation</vt:lpstr>
      <vt:lpstr>Diversity &amp; Inclusion – Right Side Up</vt:lpstr>
      <vt:lpstr>PowerPoint Presentation</vt:lpstr>
    </vt:vector>
  </TitlesOfParts>
  <Company>Global Novations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Kilker</dc:creator>
  <cp:lastModifiedBy>Adam Kilker</cp:lastModifiedBy>
  <cp:revision>146</cp:revision>
  <dcterms:created xsi:type="dcterms:W3CDTF">2013-10-04T14:55:29Z</dcterms:created>
  <dcterms:modified xsi:type="dcterms:W3CDTF">2015-06-04T21:27:51Z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