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2" r:id="rId11"/>
    <p:sldId id="281" r:id="rId12"/>
    <p:sldId id="269" r:id="rId13"/>
    <p:sldId id="270" r:id="rId14"/>
    <p:sldId id="272" r:id="rId15"/>
    <p:sldId id="274" r:id="rId16"/>
    <p:sldId id="275" r:id="rId17"/>
    <p:sldId id="276" r:id="rId18"/>
    <p:sldId id="277" r:id="rId19"/>
    <p:sldId id="278" r:id="rId20"/>
    <p:sldId id="279" r:id="rId21"/>
    <p:sldId id="280" r:id="rId22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8LAjwJos40CRR7oJG9G7nQ==" hashData="J0ndygmcqOoYkNxtvgHXms5WJaA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483E"/>
    <a:srgbClr val="548654"/>
    <a:srgbClr val="0D261F"/>
    <a:srgbClr val="AA975B"/>
    <a:srgbClr val="B2B8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1" autoAdjust="0"/>
    <p:restoredTop sz="94660" autoAdjust="0"/>
  </p:normalViewPr>
  <p:slideViewPr>
    <p:cSldViewPr>
      <p:cViewPr>
        <p:scale>
          <a:sx n="50" d="100"/>
          <a:sy n="50" d="100"/>
        </p:scale>
        <p:origin x="-2664" y="-14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099968"/>
            <a:ext cx="9144000" cy="5758032"/>
          </a:xfrm>
          <a:prstGeom prst="rect">
            <a:avLst/>
          </a:prstGeom>
          <a:solidFill>
            <a:srgbClr val="5486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14325" y="1404938"/>
            <a:ext cx="8524875" cy="4610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akilker\Desktop\MSU_logo.png"/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78000"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3048000"/>
            <a:ext cx="3377202" cy="3810000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 prstMaterial="matte"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607884"/>
            <a:ext cx="533400" cy="250116"/>
          </a:xfrm>
          <a:prstGeom prst="rect">
            <a:avLst/>
          </a:prstGeom>
        </p:spPr>
        <p:txBody>
          <a:bodyPr/>
          <a:lstStyle>
            <a:lvl1pPr algn="l">
              <a:defRPr sz="1000" b="1">
                <a:solidFill>
                  <a:srgbClr val="0D261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0028546-D9CE-4452-806B-0EA4740449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4495800" y="6627168"/>
            <a:ext cx="4648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dirty="0" smtClean="0">
                <a:solidFill>
                  <a:srgbClr val="0D261F"/>
                </a:solidFill>
                <a:latin typeface="Arial" pitchFamily="34" charset="0"/>
                <a:cs typeface="Arial" pitchFamily="34" charset="0"/>
              </a:rPr>
              <a:t>BUILDING THE CAPACITY OF INDIVIDUALS AND ORGANIZATIONS WORLDWIDE</a:t>
            </a:r>
            <a:endParaRPr lang="en-US" sz="900" b="1" dirty="0">
              <a:solidFill>
                <a:srgbClr val="0D261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14325" y="1404938"/>
            <a:ext cx="8524875" cy="4610100"/>
          </a:xfrm>
          <a:prstGeom prst="rect">
            <a:avLst/>
          </a:prstGeom>
        </p:spPr>
        <p:txBody>
          <a:bodyPr/>
          <a:lstStyle>
            <a:lvl1pPr>
              <a:buNone/>
              <a:tabLst/>
              <a:defRPr sz="2000" b="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 userDrawn="1">
            <p:ph type="title" idx="4294967295"/>
          </p:nvPr>
        </p:nvSpPr>
        <p:spPr>
          <a:xfrm>
            <a:off x="152400" y="620713"/>
            <a:ext cx="8229600" cy="44608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1" y="664284"/>
            <a:ext cx="9144000" cy="381000"/>
          </a:xfrm>
          <a:prstGeom prst="rect">
            <a:avLst/>
          </a:prstGeom>
          <a:solidFill>
            <a:srgbClr val="AA9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D26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 descr="C:\Users\akilker\Desktop\logo_main.gi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669" y="87965"/>
            <a:ext cx="4848226" cy="409575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621252"/>
            <a:ext cx="8229600" cy="445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314325" y="1404938"/>
            <a:ext cx="8829675" cy="4919662"/>
          </a:xfrm>
        </p:spPr>
        <p:txBody>
          <a:bodyPr/>
          <a:lstStyle/>
          <a:p>
            <a:r>
              <a:rPr lang="en-US" sz="4000" dirty="0" smtClean="0"/>
              <a:t>The Power of Inclusion</a:t>
            </a:r>
          </a:p>
          <a:p>
            <a:r>
              <a:rPr lang="en-US" sz="2800" b="0" dirty="0" smtClean="0"/>
              <a:t>Collaborating Through </a:t>
            </a:r>
            <a:r>
              <a:rPr lang="en-US" sz="2800" b="0" dirty="0" smtClean="0"/>
              <a:t>Others</a:t>
            </a:r>
            <a:endParaRPr lang="en-US" sz="2800" b="0" dirty="0" smtClean="0"/>
          </a:p>
        </p:txBody>
      </p:sp>
      <p:pic>
        <p:nvPicPr>
          <p:cNvPr id="1030" name="Picture 6" descr="\\data1\Departments\Product_Dev\Design\Novations Stock Photos\People\Singles\Men\AA030578.JPG"/>
          <p:cNvPicPr>
            <a:picLocks noChangeAspect="1" noChangeArrowheads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0516" y="2895600"/>
            <a:ext cx="1905000" cy="2438400"/>
          </a:xfrm>
          <a:prstGeom prst="rect">
            <a:avLst/>
          </a:prstGeom>
          <a:noFill/>
        </p:spPr>
      </p:pic>
      <p:pic>
        <p:nvPicPr>
          <p:cNvPr id="1031" name="Picture 7" descr="\\data1\Departments\Product_Dev\Design\Novations Stock Photos\People\Singles\Men\AA030589.JPG"/>
          <p:cNvPicPr>
            <a:picLocks noChangeAspect="1" noChangeArrowheads="1"/>
          </p:cNvPicPr>
          <p:nvPr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" r="68"/>
          <a:stretch/>
        </p:blipFill>
        <p:spPr bwMode="auto">
          <a:xfrm>
            <a:off x="3690150" y="2895600"/>
            <a:ext cx="1777901" cy="2438400"/>
          </a:xfrm>
          <a:prstGeom prst="rect">
            <a:avLst/>
          </a:prstGeom>
          <a:noFill/>
        </p:spPr>
      </p:pic>
      <p:pic>
        <p:nvPicPr>
          <p:cNvPr id="1032" name="Picture 8" descr="\\data1\Departments\Product_Dev\Design\Novations Stock Photos\People\Singles\Men\AA031385.JPG"/>
          <p:cNvPicPr>
            <a:picLocks noChangeAspect="1" noChangeArrowheads="1"/>
          </p:cNvPicPr>
          <p:nvPr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0"/>
          <a:stretch/>
        </p:blipFill>
        <p:spPr bwMode="auto">
          <a:xfrm>
            <a:off x="0" y="2895600"/>
            <a:ext cx="1914864" cy="2444750"/>
          </a:xfrm>
          <a:prstGeom prst="rect">
            <a:avLst/>
          </a:prstGeom>
          <a:noFill/>
        </p:spPr>
      </p:pic>
      <p:pic>
        <p:nvPicPr>
          <p:cNvPr id="1026" name="Picture 2" descr="\\data1\Departments\Product_Dev\Design\Novations Stock Photos\People\Singles\Women\73115.JPG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2895600"/>
            <a:ext cx="1785150" cy="2438400"/>
          </a:xfrm>
          <a:prstGeom prst="rect">
            <a:avLst/>
          </a:prstGeom>
          <a:noFill/>
        </p:spPr>
      </p:pic>
      <p:pic>
        <p:nvPicPr>
          <p:cNvPr id="2" name="Picture 5" descr="\\data1\Departments\Product_Dev\Design\Novations Stock Photos\People\Singles\Women\75039.JPG"/>
          <p:cNvPicPr>
            <a:picLocks noChangeAspect="1" noChangeArrowheads="1"/>
          </p:cNvPicPr>
          <p:nvPr/>
        </p:nvPicPr>
        <p:blipFill>
          <a:blip r:embed="rId6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8051" y="2895600"/>
            <a:ext cx="1792465" cy="2438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753644"/>
            <a:ext cx="9144000" cy="3081403"/>
          </a:xfrm>
          <a:prstGeom prst="rect">
            <a:avLst/>
          </a:prstGeom>
          <a:solidFill>
            <a:srgbClr val="0D261F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he Office - Dwigh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28800" y="1754525"/>
            <a:ext cx="5497560" cy="3091279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976847" y="4836485"/>
            <a:ext cx="54799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All Rights Reserved. NBC Universal, Inc.</a:t>
            </a:r>
            <a:endParaRPr lang="en-US" sz="9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-6096" y="6553200"/>
            <a:ext cx="7680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6950324-CF9E-4F89-9EFD-2AC2F4B5B674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9968"/>
            <a:ext cx="9144000" cy="57912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156882" y="5791200"/>
            <a:ext cx="8538882" cy="4495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sz="34400" dirty="0" smtClean="0"/>
              <a:t>The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-654420" y="8075410"/>
            <a:ext cx="9798420" cy="1220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dirty="0" smtClean="0">
                <a:solidFill>
                  <a:prstClr val="white"/>
                </a:solidFill>
              </a:rPr>
              <a:t>DEVELOPMENT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-7371672" y="5867400"/>
            <a:ext cx="23449872" cy="4464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400" dirty="0" smtClean="0">
                <a:solidFill>
                  <a:prstClr val="white"/>
                </a:solidFill>
              </a:rPr>
              <a:t>ROADMAP</a:t>
            </a:r>
            <a:endParaRPr lang="en-US" sz="34400" dirty="0">
              <a:solidFill>
                <a:prstClr val="white"/>
              </a:solidFill>
            </a:endParaRPr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-6096" y="6553200"/>
            <a:ext cx="7680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950324-CF9E-4F89-9EFD-2AC2F4B5B674}" type="slidenum">
              <a:rPr lang="en-US" smtClean="0">
                <a:solidFill>
                  <a:prstClr val="white"/>
                </a:solidFill>
              </a:rPr>
              <a:pPr/>
              <a:t>11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45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41443E-6 L 0.01718 -0.8214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" y="-410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decel="3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8000" y="18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4" presetClass="path" presetSubtype="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-4.44444E-6 L 0.03524 -0.65092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" y="-325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66667E-6 4.00555E-6 L 0.01563 -0.50278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25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decel="34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32000" y="3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7" grpId="0" build="allAtOnce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roup 209"/>
          <p:cNvGrpSpPr/>
          <p:nvPr/>
        </p:nvGrpSpPr>
        <p:grpSpPr>
          <a:xfrm>
            <a:off x="971550" y="1705521"/>
            <a:ext cx="7411287" cy="4130358"/>
            <a:chOff x="10417175" y="1705521"/>
            <a:chExt cx="7411287" cy="4130358"/>
          </a:xfrm>
        </p:grpSpPr>
        <p:sp>
          <p:nvSpPr>
            <p:cNvPr id="111" name="Line 69"/>
            <p:cNvSpPr>
              <a:spLocks noChangeShapeType="1"/>
            </p:cNvSpPr>
            <p:nvPr/>
          </p:nvSpPr>
          <p:spPr bwMode="auto">
            <a:xfrm>
              <a:off x="10417175" y="2555828"/>
              <a:ext cx="73962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2" name="Line 70"/>
            <p:cNvSpPr>
              <a:spLocks noChangeShapeType="1"/>
            </p:cNvSpPr>
            <p:nvPr/>
          </p:nvSpPr>
          <p:spPr bwMode="auto">
            <a:xfrm>
              <a:off x="10417175" y="2970714"/>
              <a:ext cx="73962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" name="Line 71"/>
            <p:cNvSpPr>
              <a:spLocks noChangeShapeType="1"/>
            </p:cNvSpPr>
            <p:nvPr/>
          </p:nvSpPr>
          <p:spPr bwMode="auto">
            <a:xfrm>
              <a:off x="10417175" y="3393813"/>
              <a:ext cx="74062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4" name="Line 72"/>
            <p:cNvSpPr>
              <a:spLocks noChangeShapeType="1"/>
            </p:cNvSpPr>
            <p:nvPr/>
          </p:nvSpPr>
          <p:spPr bwMode="auto">
            <a:xfrm>
              <a:off x="10417175" y="4250283"/>
              <a:ext cx="739119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Line 73"/>
            <p:cNvSpPr>
              <a:spLocks noChangeShapeType="1"/>
            </p:cNvSpPr>
            <p:nvPr/>
          </p:nvSpPr>
          <p:spPr bwMode="auto">
            <a:xfrm>
              <a:off x="10417175" y="4683650"/>
              <a:ext cx="7394045" cy="20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Line 74"/>
            <p:cNvSpPr>
              <a:spLocks noChangeShapeType="1"/>
            </p:cNvSpPr>
            <p:nvPr/>
          </p:nvSpPr>
          <p:spPr bwMode="auto">
            <a:xfrm>
              <a:off x="10417175" y="5106751"/>
              <a:ext cx="739119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Line 75"/>
            <p:cNvSpPr>
              <a:spLocks noChangeShapeType="1"/>
            </p:cNvSpPr>
            <p:nvPr/>
          </p:nvSpPr>
          <p:spPr bwMode="auto">
            <a:xfrm>
              <a:off x="10417175" y="5529850"/>
              <a:ext cx="73962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8" name="Line 76"/>
            <p:cNvSpPr>
              <a:spLocks noChangeShapeType="1"/>
            </p:cNvSpPr>
            <p:nvPr/>
          </p:nvSpPr>
          <p:spPr bwMode="auto">
            <a:xfrm>
              <a:off x="10417175" y="3829235"/>
              <a:ext cx="7404745" cy="20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9" name="Line 77"/>
            <p:cNvSpPr>
              <a:spLocks noChangeShapeType="1"/>
            </p:cNvSpPr>
            <p:nvPr/>
          </p:nvSpPr>
          <p:spPr bwMode="auto">
            <a:xfrm flipV="1">
              <a:off x="11501452" y="1717844"/>
              <a:ext cx="2676" cy="41180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0" name="Line 78"/>
            <p:cNvSpPr>
              <a:spLocks noChangeShapeType="1"/>
            </p:cNvSpPr>
            <p:nvPr/>
          </p:nvSpPr>
          <p:spPr bwMode="auto">
            <a:xfrm flipV="1">
              <a:off x="12552777" y="1717844"/>
              <a:ext cx="5350" cy="41180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Line 79"/>
            <p:cNvSpPr>
              <a:spLocks noChangeShapeType="1"/>
            </p:cNvSpPr>
            <p:nvPr/>
          </p:nvSpPr>
          <p:spPr bwMode="auto">
            <a:xfrm flipV="1">
              <a:off x="13622827" y="1705521"/>
              <a:ext cx="5350" cy="41200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Line 80"/>
            <p:cNvSpPr>
              <a:spLocks noChangeShapeType="1"/>
            </p:cNvSpPr>
            <p:nvPr/>
          </p:nvSpPr>
          <p:spPr bwMode="auto">
            <a:xfrm flipV="1">
              <a:off x="14676826" y="1717844"/>
              <a:ext cx="5350" cy="410365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Line 81"/>
            <p:cNvSpPr>
              <a:spLocks noChangeShapeType="1"/>
            </p:cNvSpPr>
            <p:nvPr/>
          </p:nvSpPr>
          <p:spPr bwMode="auto">
            <a:xfrm flipV="1">
              <a:off x="15773627" y="1717844"/>
              <a:ext cx="5350" cy="41118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4" name="Line 82"/>
            <p:cNvSpPr>
              <a:spLocks noChangeShapeType="1"/>
            </p:cNvSpPr>
            <p:nvPr/>
          </p:nvSpPr>
          <p:spPr bwMode="auto">
            <a:xfrm flipV="1">
              <a:off x="16824950" y="1705521"/>
              <a:ext cx="5350" cy="41241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5" name="Line 83"/>
            <p:cNvSpPr>
              <a:spLocks noChangeShapeType="1"/>
            </p:cNvSpPr>
            <p:nvPr/>
          </p:nvSpPr>
          <p:spPr bwMode="auto">
            <a:xfrm>
              <a:off x="10417175" y="2138892"/>
              <a:ext cx="741128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6" name="Rectangle 23"/>
            <p:cNvSpPr>
              <a:spLocks noChangeArrowheads="1"/>
            </p:cNvSpPr>
            <p:nvPr/>
          </p:nvSpPr>
          <p:spPr bwMode="auto">
            <a:xfrm>
              <a:off x="10998200" y="2444750"/>
              <a:ext cx="228600" cy="219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37" name="Rectangle 25"/>
            <p:cNvSpPr>
              <a:spLocks noChangeArrowheads="1"/>
            </p:cNvSpPr>
            <p:nvPr/>
          </p:nvSpPr>
          <p:spPr bwMode="auto">
            <a:xfrm>
              <a:off x="10998200" y="2773363"/>
              <a:ext cx="228600" cy="217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38" name="Rectangle 27"/>
            <p:cNvSpPr>
              <a:spLocks noChangeArrowheads="1"/>
            </p:cNvSpPr>
            <p:nvPr/>
          </p:nvSpPr>
          <p:spPr bwMode="auto">
            <a:xfrm>
              <a:off x="10998200" y="3097213"/>
              <a:ext cx="228600" cy="217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29"/>
            <p:cNvSpPr>
              <a:spLocks noChangeArrowheads="1"/>
            </p:cNvSpPr>
            <p:nvPr/>
          </p:nvSpPr>
          <p:spPr bwMode="auto">
            <a:xfrm>
              <a:off x="10998200" y="3424238"/>
              <a:ext cx="228600" cy="220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31"/>
            <p:cNvSpPr>
              <a:spLocks noChangeArrowheads="1"/>
            </p:cNvSpPr>
            <p:nvPr/>
          </p:nvSpPr>
          <p:spPr bwMode="auto">
            <a:xfrm>
              <a:off x="10998200" y="3749675"/>
              <a:ext cx="228600" cy="219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33"/>
            <p:cNvSpPr>
              <a:spLocks noChangeArrowheads="1"/>
            </p:cNvSpPr>
            <p:nvPr/>
          </p:nvSpPr>
          <p:spPr bwMode="auto">
            <a:xfrm>
              <a:off x="10998200" y="4076700"/>
              <a:ext cx="228600" cy="219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42" name="Rectangle 35"/>
            <p:cNvSpPr>
              <a:spLocks noChangeArrowheads="1"/>
            </p:cNvSpPr>
            <p:nvPr/>
          </p:nvSpPr>
          <p:spPr bwMode="auto">
            <a:xfrm>
              <a:off x="10998200" y="4398963"/>
              <a:ext cx="228600" cy="220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43" name="Rectangle 37"/>
            <p:cNvSpPr>
              <a:spLocks noChangeArrowheads="1"/>
            </p:cNvSpPr>
            <p:nvPr/>
          </p:nvSpPr>
          <p:spPr bwMode="auto">
            <a:xfrm>
              <a:off x="10998200" y="4725988"/>
              <a:ext cx="228600" cy="219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44" name="Rectangle 39"/>
            <p:cNvSpPr>
              <a:spLocks noChangeArrowheads="1"/>
            </p:cNvSpPr>
            <p:nvPr/>
          </p:nvSpPr>
          <p:spPr bwMode="auto">
            <a:xfrm>
              <a:off x="10998200" y="5051425"/>
              <a:ext cx="228600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41"/>
            <p:cNvSpPr>
              <a:spLocks noChangeArrowheads="1"/>
            </p:cNvSpPr>
            <p:nvPr/>
          </p:nvSpPr>
          <p:spPr bwMode="auto">
            <a:xfrm>
              <a:off x="10998200" y="5376863"/>
              <a:ext cx="228600" cy="220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Original Research</a:t>
            </a:r>
            <a:endParaRPr lang="en-US" dirty="0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751013" y="2095500"/>
            <a:ext cx="217805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45" name="Group 103"/>
          <p:cNvGrpSpPr>
            <a:grpSpLocks/>
          </p:cNvGrpSpPr>
          <p:nvPr/>
        </p:nvGrpSpPr>
        <p:grpSpPr bwMode="auto">
          <a:xfrm>
            <a:off x="908595" y="1692705"/>
            <a:ext cx="7466149" cy="4708097"/>
            <a:chOff x="1301766" y="1553751"/>
            <a:chExt cx="7466533" cy="4708123"/>
          </a:xfrm>
        </p:grpSpPr>
        <p:sp>
          <p:nvSpPr>
            <p:cNvPr id="46" name="Rectangle 4"/>
            <p:cNvSpPr>
              <a:spLocks noChangeArrowheads="1"/>
            </p:cNvSpPr>
            <p:nvPr/>
          </p:nvSpPr>
          <p:spPr bwMode="auto">
            <a:xfrm>
              <a:off x="1339552" y="6015652"/>
              <a:ext cx="7428747" cy="246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eaLnBrk="0" hangingPunct="0"/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ea typeface="Osaka"/>
                  <a:cs typeface="Arial" pitchFamily="34" charset="0"/>
                </a:rPr>
                <a:t>By Age Group</a:t>
              </a:r>
            </a:p>
          </p:txBody>
        </p:sp>
        <p:sp>
          <p:nvSpPr>
            <p:cNvPr id="48" name="Rectangle 10"/>
            <p:cNvSpPr>
              <a:spLocks noChangeArrowheads="1"/>
            </p:cNvSpPr>
            <p:nvPr/>
          </p:nvSpPr>
          <p:spPr bwMode="auto">
            <a:xfrm>
              <a:off x="8088649" y="5727943"/>
              <a:ext cx="431208" cy="13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US" sz="900" b="1" dirty="0" smtClean="0">
                  <a:latin typeface="Arial" pitchFamily="34" charset="0"/>
                  <a:ea typeface="Osaka"/>
                  <a:cs typeface="Arial" pitchFamily="34" charset="0"/>
                </a:rPr>
                <a:t>51 to 55</a:t>
              </a:r>
              <a:endParaRPr lang="en-US" sz="1600" b="1" dirty="0">
                <a:latin typeface="Arial" pitchFamily="34" charset="0"/>
                <a:ea typeface="Osaka"/>
                <a:cs typeface="Arial" pitchFamily="34" charset="0"/>
              </a:endParaRPr>
            </a:p>
          </p:txBody>
        </p:sp>
        <p:sp>
          <p:nvSpPr>
            <p:cNvPr id="49" name="Rectangle 12"/>
            <p:cNvSpPr>
              <a:spLocks noChangeArrowheads="1"/>
            </p:cNvSpPr>
            <p:nvPr/>
          </p:nvSpPr>
          <p:spPr bwMode="auto">
            <a:xfrm>
              <a:off x="7010164" y="5731571"/>
              <a:ext cx="627768" cy="13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US" sz="900" b="1" dirty="0">
                  <a:latin typeface="Arial" pitchFamily="34" charset="0"/>
                  <a:ea typeface="Osaka"/>
                  <a:cs typeface="Arial" pitchFamily="34" charset="0"/>
                </a:rPr>
                <a:t>46 to 50</a:t>
              </a:r>
              <a:endParaRPr lang="en-US" sz="1600" b="1" dirty="0">
                <a:latin typeface="Arial" pitchFamily="34" charset="0"/>
                <a:ea typeface="Osaka"/>
                <a:cs typeface="Arial" pitchFamily="34" charset="0"/>
              </a:endParaRPr>
            </a:p>
          </p:txBody>
        </p:sp>
        <p:sp>
          <p:nvSpPr>
            <p:cNvPr id="50" name="Rectangle 14"/>
            <p:cNvSpPr>
              <a:spLocks noChangeArrowheads="1"/>
            </p:cNvSpPr>
            <p:nvPr/>
          </p:nvSpPr>
          <p:spPr bwMode="auto">
            <a:xfrm>
              <a:off x="5937837" y="5727943"/>
              <a:ext cx="504838" cy="13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US" sz="900" b="1" dirty="0">
                  <a:latin typeface="Arial" pitchFamily="34" charset="0"/>
                  <a:ea typeface="Osaka"/>
                  <a:cs typeface="Arial" pitchFamily="34" charset="0"/>
                </a:rPr>
                <a:t>41 to 45</a:t>
              </a:r>
              <a:endParaRPr lang="en-US" sz="1600" b="1" dirty="0">
                <a:latin typeface="Arial" pitchFamily="34" charset="0"/>
                <a:ea typeface="Osaka"/>
                <a:cs typeface="Arial" pitchFamily="34" charset="0"/>
              </a:endParaRPr>
            </a:p>
          </p:txBody>
        </p:sp>
        <p:sp>
          <p:nvSpPr>
            <p:cNvPr id="51" name="Rectangle 16"/>
            <p:cNvSpPr>
              <a:spLocks noChangeArrowheads="1"/>
            </p:cNvSpPr>
            <p:nvPr/>
          </p:nvSpPr>
          <p:spPr bwMode="auto">
            <a:xfrm>
              <a:off x="4876455" y="5727944"/>
              <a:ext cx="429627" cy="13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900" b="1" dirty="0">
                  <a:latin typeface="Arial" pitchFamily="34" charset="0"/>
                  <a:ea typeface="Osaka"/>
                  <a:cs typeface="Arial" pitchFamily="34" charset="0"/>
                </a:rPr>
                <a:t>36 to 40</a:t>
              </a:r>
              <a:endParaRPr lang="en-US" sz="1600" b="1" dirty="0">
                <a:latin typeface="Arial" pitchFamily="34" charset="0"/>
                <a:ea typeface="Osaka"/>
                <a:cs typeface="Arial" pitchFamily="34" charset="0"/>
              </a:endParaRPr>
            </a:p>
          </p:txBody>
        </p:sp>
        <p:sp>
          <p:nvSpPr>
            <p:cNvPr id="52" name="Rectangle 18"/>
            <p:cNvSpPr>
              <a:spLocks noChangeArrowheads="1"/>
            </p:cNvSpPr>
            <p:nvPr/>
          </p:nvSpPr>
          <p:spPr bwMode="auto">
            <a:xfrm>
              <a:off x="3809600" y="5713430"/>
              <a:ext cx="429627" cy="13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900" b="1" dirty="0">
                  <a:latin typeface="Arial" pitchFamily="34" charset="0"/>
                  <a:ea typeface="Osaka"/>
                  <a:cs typeface="Arial" pitchFamily="34" charset="0"/>
                </a:rPr>
                <a:t>31 to 35</a:t>
              </a:r>
              <a:endParaRPr lang="en-US" sz="1600" b="1" dirty="0">
                <a:latin typeface="Arial" pitchFamily="34" charset="0"/>
                <a:ea typeface="Osaka"/>
                <a:cs typeface="Arial" pitchFamily="34" charset="0"/>
              </a:endParaRPr>
            </a:p>
          </p:txBody>
        </p:sp>
        <p:sp>
          <p:nvSpPr>
            <p:cNvPr id="53" name="Rectangle 20"/>
            <p:cNvSpPr>
              <a:spLocks noChangeArrowheads="1"/>
            </p:cNvSpPr>
            <p:nvPr/>
          </p:nvSpPr>
          <p:spPr bwMode="auto">
            <a:xfrm>
              <a:off x="2742745" y="5698915"/>
              <a:ext cx="429627" cy="13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900" b="1" dirty="0">
                  <a:latin typeface="Arial" pitchFamily="34" charset="0"/>
                  <a:ea typeface="Osaka"/>
                  <a:cs typeface="Arial" pitchFamily="34" charset="0"/>
                </a:rPr>
                <a:t>26 to 30</a:t>
              </a:r>
              <a:endParaRPr lang="en-US" sz="1600" b="1" dirty="0">
                <a:latin typeface="Arial" pitchFamily="34" charset="0"/>
                <a:ea typeface="Osaka"/>
                <a:cs typeface="Arial" pitchFamily="34" charset="0"/>
              </a:endParaRPr>
            </a:p>
          </p:txBody>
        </p:sp>
        <p:sp>
          <p:nvSpPr>
            <p:cNvPr id="54" name="Rectangle 22"/>
            <p:cNvSpPr>
              <a:spLocks noChangeArrowheads="1"/>
            </p:cNvSpPr>
            <p:nvPr/>
          </p:nvSpPr>
          <p:spPr bwMode="auto">
            <a:xfrm>
              <a:off x="1689538" y="5698915"/>
              <a:ext cx="429627" cy="13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900" b="1" dirty="0">
                  <a:latin typeface="Arial" pitchFamily="34" charset="0"/>
                  <a:ea typeface="Osaka"/>
                  <a:cs typeface="Arial" pitchFamily="34" charset="0"/>
                </a:rPr>
                <a:t>21 to 25</a:t>
              </a:r>
              <a:endParaRPr lang="en-US" sz="1600" b="1" dirty="0">
                <a:latin typeface="Arial" pitchFamily="34" charset="0"/>
                <a:ea typeface="Osaka"/>
                <a:cs typeface="Arial" pitchFamily="34" charset="0"/>
              </a:endParaRPr>
            </a:p>
          </p:txBody>
        </p:sp>
        <p:grpSp>
          <p:nvGrpSpPr>
            <p:cNvPr id="55" name="Group 102"/>
            <p:cNvGrpSpPr>
              <a:grpSpLocks/>
            </p:cNvGrpSpPr>
            <p:nvPr/>
          </p:nvGrpSpPr>
          <p:grpSpPr bwMode="auto">
            <a:xfrm>
              <a:off x="1301766" y="1553751"/>
              <a:ext cx="188714" cy="4193769"/>
              <a:chOff x="2673366" y="1553751"/>
              <a:chExt cx="188714" cy="4193769"/>
            </a:xfrm>
          </p:grpSpPr>
          <p:sp>
            <p:nvSpPr>
              <p:cNvPr id="56" name="Rectangle 24"/>
              <p:cNvSpPr>
                <a:spLocks noChangeArrowheads="1"/>
              </p:cNvSpPr>
              <p:nvPr/>
            </p:nvSpPr>
            <p:spPr bwMode="auto">
              <a:xfrm>
                <a:off x="2687885" y="1553751"/>
                <a:ext cx="174170" cy="138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r" eaLnBrk="0" hangingPunct="0"/>
                <a:r>
                  <a:rPr lang="en-US" sz="900" dirty="0">
                    <a:latin typeface="Arial" pitchFamily="34" charset="0"/>
                    <a:ea typeface="Osaka"/>
                    <a:cs typeface="Arial" pitchFamily="34" charset="0"/>
                  </a:rPr>
                  <a:t>70</a:t>
                </a:r>
                <a:endParaRPr lang="en-US" sz="900" b="1" dirty="0">
                  <a:latin typeface="Arial" pitchFamily="34" charset="0"/>
                  <a:ea typeface="Osaka"/>
                  <a:cs typeface="Arial" pitchFamily="34" charset="0"/>
                </a:endParaRPr>
              </a:p>
            </p:txBody>
          </p:sp>
          <p:sp>
            <p:nvSpPr>
              <p:cNvPr id="57" name="Rectangle 26"/>
              <p:cNvSpPr>
                <a:spLocks noChangeArrowheads="1"/>
              </p:cNvSpPr>
              <p:nvPr/>
            </p:nvSpPr>
            <p:spPr bwMode="auto">
              <a:xfrm>
                <a:off x="2733801" y="1871875"/>
                <a:ext cx="128247" cy="138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r" eaLnBrk="0" hangingPunct="0"/>
                <a:r>
                  <a:rPr lang="en-US" sz="900" dirty="0" smtClean="0">
                    <a:latin typeface="Arial" pitchFamily="34" charset="0"/>
                    <a:ea typeface="Osaka"/>
                    <a:cs typeface="Arial" pitchFamily="34" charset="0"/>
                  </a:rPr>
                  <a:t>65</a:t>
                </a:r>
                <a:endParaRPr lang="en-US" sz="900" b="1" dirty="0">
                  <a:latin typeface="Arial" pitchFamily="34" charset="0"/>
                  <a:ea typeface="Osaka"/>
                  <a:cs typeface="Arial" pitchFamily="34" charset="0"/>
                </a:endParaRPr>
              </a:p>
            </p:txBody>
          </p:sp>
          <p:sp>
            <p:nvSpPr>
              <p:cNvPr id="58" name="Rectangle 28"/>
              <p:cNvSpPr>
                <a:spLocks noChangeArrowheads="1"/>
              </p:cNvSpPr>
              <p:nvPr/>
            </p:nvSpPr>
            <p:spPr bwMode="auto">
              <a:xfrm>
                <a:off x="2687883" y="2290624"/>
                <a:ext cx="174172" cy="138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r" eaLnBrk="0" hangingPunct="0"/>
                <a:r>
                  <a:rPr lang="en-US" sz="900" dirty="0" smtClean="0">
                    <a:latin typeface="Arial" pitchFamily="34" charset="0"/>
                    <a:ea typeface="Osaka"/>
                    <a:cs typeface="Arial" pitchFamily="34" charset="0"/>
                  </a:rPr>
                  <a:t>60</a:t>
                </a:r>
                <a:endParaRPr lang="en-US" sz="900" b="1" dirty="0">
                  <a:latin typeface="Arial" pitchFamily="34" charset="0"/>
                  <a:ea typeface="Osaka"/>
                  <a:cs typeface="Arial" pitchFamily="34" charset="0"/>
                </a:endParaRPr>
              </a:p>
            </p:txBody>
          </p:sp>
          <p:sp>
            <p:nvSpPr>
              <p:cNvPr id="59" name="Rectangle 30"/>
              <p:cNvSpPr>
                <a:spLocks noChangeArrowheads="1"/>
              </p:cNvSpPr>
              <p:nvPr/>
            </p:nvSpPr>
            <p:spPr bwMode="auto">
              <a:xfrm>
                <a:off x="2702423" y="2703916"/>
                <a:ext cx="159657" cy="138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r" eaLnBrk="0" hangingPunct="0"/>
                <a:r>
                  <a:rPr lang="en-US" sz="900" dirty="0">
                    <a:latin typeface="Arial" pitchFamily="34" charset="0"/>
                    <a:ea typeface="Osaka"/>
                    <a:cs typeface="Arial" pitchFamily="34" charset="0"/>
                  </a:rPr>
                  <a:t>55</a:t>
                </a:r>
                <a:endParaRPr lang="en-US" sz="900" b="1" dirty="0">
                  <a:latin typeface="Arial" pitchFamily="34" charset="0"/>
                  <a:ea typeface="Osaka"/>
                  <a:cs typeface="Arial" pitchFamily="34" charset="0"/>
                </a:endParaRPr>
              </a:p>
            </p:txBody>
          </p:sp>
          <p:sp>
            <p:nvSpPr>
              <p:cNvPr id="60" name="Rectangle 32"/>
              <p:cNvSpPr>
                <a:spLocks noChangeArrowheads="1"/>
              </p:cNvSpPr>
              <p:nvPr/>
            </p:nvSpPr>
            <p:spPr bwMode="auto">
              <a:xfrm>
                <a:off x="2687885" y="3130759"/>
                <a:ext cx="174170" cy="138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r" eaLnBrk="0" hangingPunct="0"/>
                <a:r>
                  <a:rPr lang="en-US" sz="900" dirty="0">
                    <a:latin typeface="Arial" pitchFamily="34" charset="0"/>
                    <a:ea typeface="Osaka"/>
                    <a:cs typeface="Arial" pitchFamily="34" charset="0"/>
                  </a:rPr>
                  <a:t>50</a:t>
                </a:r>
                <a:endParaRPr lang="en-US" sz="900" b="1" dirty="0">
                  <a:latin typeface="Arial" pitchFamily="34" charset="0"/>
                  <a:ea typeface="Osaka"/>
                  <a:cs typeface="Arial" pitchFamily="34" charset="0"/>
                </a:endParaRPr>
              </a:p>
            </p:txBody>
          </p:sp>
          <p:sp>
            <p:nvSpPr>
              <p:cNvPr id="61" name="Rectangle 34"/>
              <p:cNvSpPr>
                <a:spLocks noChangeArrowheads="1"/>
              </p:cNvSpPr>
              <p:nvPr/>
            </p:nvSpPr>
            <p:spPr bwMode="auto">
              <a:xfrm>
                <a:off x="2673368" y="3571543"/>
                <a:ext cx="188683" cy="138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r" eaLnBrk="0" hangingPunct="0"/>
                <a:r>
                  <a:rPr lang="en-US" sz="900" dirty="0">
                    <a:latin typeface="Arial" pitchFamily="34" charset="0"/>
                    <a:ea typeface="Osaka"/>
                    <a:cs typeface="Arial" pitchFamily="34" charset="0"/>
                  </a:rPr>
                  <a:t>45</a:t>
                </a:r>
                <a:endParaRPr lang="en-US" sz="900" b="1" dirty="0">
                  <a:latin typeface="Arial" pitchFamily="34" charset="0"/>
                  <a:ea typeface="Osaka"/>
                  <a:cs typeface="Arial" pitchFamily="34" charset="0"/>
                </a:endParaRPr>
              </a:p>
            </p:txBody>
          </p:sp>
          <p:sp>
            <p:nvSpPr>
              <p:cNvPr id="62" name="Rectangle 36"/>
              <p:cNvSpPr>
                <a:spLocks noChangeArrowheads="1"/>
              </p:cNvSpPr>
              <p:nvPr/>
            </p:nvSpPr>
            <p:spPr bwMode="auto">
              <a:xfrm>
                <a:off x="2673366" y="3982631"/>
                <a:ext cx="188685" cy="138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r" eaLnBrk="0" hangingPunct="0"/>
                <a:r>
                  <a:rPr lang="en-US" sz="900" dirty="0" smtClean="0">
                    <a:latin typeface="Arial" pitchFamily="34" charset="0"/>
                    <a:ea typeface="Osaka"/>
                    <a:cs typeface="Arial" pitchFamily="34" charset="0"/>
                  </a:rPr>
                  <a:t>40</a:t>
                </a:r>
                <a:endParaRPr lang="en-US" sz="900" b="1" dirty="0">
                  <a:latin typeface="Arial" pitchFamily="34" charset="0"/>
                  <a:ea typeface="Osaka"/>
                  <a:cs typeface="Arial" pitchFamily="34" charset="0"/>
                </a:endParaRPr>
              </a:p>
            </p:txBody>
          </p:sp>
          <p:sp>
            <p:nvSpPr>
              <p:cNvPr id="63" name="Rectangle 38"/>
              <p:cNvSpPr>
                <a:spLocks noChangeArrowheads="1"/>
              </p:cNvSpPr>
              <p:nvPr/>
            </p:nvSpPr>
            <p:spPr bwMode="auto">
              <a:xfrm>
                <a:off x="2687881" y="4415956"/>
                <a:ext cx="174169" cy="138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r" eaLnBrk="0" hangingPunct="0"/>
                <a:r>
                  <a:rPr lang="en-US" sz="900" dirty="0">
                    <a:latin typeface="Arial" pitchFamily="34" charset="0"/>
                    <a:ea typeface="Osaka"/>
                    <a:cs typeface="Arial" pitchFamily="34" charset="0"/>
                  </a:rPr>
                  <a:t>35</a:t>
                </a:r>
                <a:endParaRPr lang="en-US" sz="900" b="1" dirty="0">
                  <a:latin typeface="Arial" pitchFamily="34" charset="0"/>
                  <a:ea typeface="Osaka"/>
                  <a:cs typeface="Arial" pitchFamily="34" charset="0"/>
                </a:endParaRPr>
              </a:p>
            </p:txBody>
          </p:sp>
          <p:sp>
            <p:nvSpPr>
              <p:cNvPr id="64" name="Rectangle 40"/>
              <p:cNvSpPr>
                <a:spLocks noChangeArrowheads="1"/>
              </p:cNvSpPr>
              <p:nvPr/>
            </p:nvSpPr>
            <p:spPr bwMode="auto">
              <a:xfrm>
                <a:off x="2673366" y="4838969"/>
                <a:ext cx="188685" cy="138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r" eaLnBrk="0" hangingPunct="0"/>
                <a:r>
                  <a:rPr lang="en-US" sz="900" dirty="0">
                    <a:latin typeface="Arial" pitchFamily="34" charset="0"/>
                    <a:ea typeface="Osaka"/>
                    <a:cs typeface="Arial" pitchFamily="34" charset="0"/>
                  </a:rPr>
                  <a:t>30</a:t>
                </a:r>
                <a:endParaRPr lang="en-US" sz="900" b="1" dirty="0">
                  <a:latin typeface="Arial" pitchFamily="34" charset="0"/>
                  <a:ea typeface="Osaka"/>
                  <a:cs typeface="Arial" pitchFamily="34" charset="0"/>
                </a:endParaRPr>
              </a:p>
            </p:txBody>
          </p:sp>
          <p:sp>
            <p:nvSpPr>
              <p:cNvPr id="65" name="Rectangle 42"/>
              <p:cNvSpPr>
                <a:spLocks noChangeArrowheads="1"/>
              </p:cNvSpPr>
              <p:nvPr/>
            </p:nvSpPr>
            <p:spPr bwMode="auto">
              <a:xfrm>
                <a:off x="2716909" y="5268953"/>
                <a:ext cx="145144" cy="138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r" eaLnBrk="0" hangingPunct="0"/>
                <a:r>
                  <a:rPr lang="en-US" sz="900" dirty="0">
                    <a:latin typeface="Arial" pitchFamily="34" charset="0"/>
                    <a:ea typeface="Osaka"/>
                    <a:cs typeface="Arial" pitchFamily="34" charset="0"/>
                  </a:rPr>
                  <a:t>25</a:t>
                </a:r>
                <a:endParaRPr lang="en-US" sz="900" b="1" dirty="0">
                  <a:latin typeface="Arial" pitchFamily="34" charset="0"/>
                  <a:ea typeface="Osaka"/>
                  <a:cs typeface="Arial" pitchFamily="34" charset="0"/>
                </a:endParaRPr>
              </a:p>
            </p:txBody>
          </p:sp>
          <p:sp>
            <p:nvSpPr>
              <p:cNvPr id="66" name="Rectangle 44"/>
              <p:cNvSpPr>
                <a:spLocks noChangeArrowheads="1"/>
              </p:cNvSpPr>
              <p:nvPr/>
            </p:nvSpPr>
            <p:spPr bwMode="auto">
              <a:xfrm>
                <a:off x="2673367" y="5609020"/>
                <a:ext cx="188686" cy="138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r" eaLnBrk="0" hangingPunct="0"/>
                <a:r>
                  <a:rPr lang="en-US" sz="900" dirty="0">
                    <a:latin typeface="Arial" pitchFamily="34" charset="0"/>
                    <a:ea typeface="Osaka"/>
                    <a:cs typeface="Arial" pitchFamily="34" charset="0"/>
                  </a:rPr>
                  <a:t>20</a:t>
                </a:r>
                <a:endParaRPr lang="en-US" sz="900" b="1" dirty="0">
                  <a:latin typeface="Arial" pitchFamily="34" charset="0"/>
                  <a:ea typeface="Osaka"/>
                  <a:cs typeface="Arial" pitchFamily="34" charset="0"/>
                </a:endParaRPr>
              </a:p>
            </p:txBody>
          </p:sp>
        </p:grpSp>
      </p:grpSp>
      <p:sp>
        <p:nvSpPr>
          <p:cNvPr id="87" name="Freeform 86"/>
          <p:cNvSpPr>
            <a:spLocks/>
          </p:cNvSpPr>
          <p:nvPr/>
        </p:nvSpPr>
        <p:spPr bwMode="auto">
          <a:xfrm>
            <a:off x="971550" y="2000250"/>
            <a:ext cx="7390266" cy="2414588"/>
          </a:xfrm>
          <a:custGeom>
            <a:avLst/>
            <a:gdLst>
              <a:gd name="T0" fmla="*/ 0 w 13066"/>
              <a:gd name="T1" fmla="*/ 2147483647 h 15749"/>
              <a:gd name="T2" fmla="*/ 2147483647 w 13066"/>
              <a:gd name="T3" fmla="*/ 2147483647 h 15749"/>
              <a:gd name="T4" fmla="*/ 2147483647 w 13066"/>
              <a:gd name="T5" fmla="*/ 2147483647 h 15749"/>
              <a:gd name="T6" fmla="*/ 0 60000 65536"/>
              <a:gd name="T7" fmla="*/ 0 60000 65536"/>
              <a:gd name="T8" fmla="*/ 0 60000 65536"/>
              <a:gd name="T9" fmla="*/ 0 w 13066"/>
              <a:gd name="T10" fmla="*/ 0 h 15749"/>
              <a:gd name="T11" fmla="*/ 13066 w 13066"/>
              <a:gd name="T12" fmla="*/ 15749 h 157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066" h="15749">
                <a:moveTo>
                  <a:pt x="0" y="15749"/>
                </a:moveTo>
                <a:cubicBezTo>
                  <a:pt x="1350" y="11721"/>
                  <a:pt x="3230" y="6575"/>
                  <a:pt x="5408" y="4029"/>
                </a:cubicBezTo>
                <a:cubicBezTo>
                  <a:pt x="7385" y="572"/>
                  <a:pt x="12480" y="0"/>
                  <a:pt x="13066" y="475"/>
                </a:cubicBezTo>
              </a:path>
            </a:pathLst>
          </a:custGeom>
          <a:noFill/>
          <a:ln w="57150" cap="flat" cmpd="sng">
            <a:solidFill>
              <a:srgbClr val="0D261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89" name="Group 88"/>
          <p:cNvGrpSpPr>
            <a:grpSpLocks/>
          </p:cNvGrpSpPr>
          <p:nvPr/>
        </p:nvGrpSpPr>
        <p:grpSpPr bwMode="auto">
          <a:xfrm>
            <a:off x="4719637" y="1740003"/>
            <a:ext cx="2868339" cy="1447695"/>
            <a:chOff x="2548" y="947"/>
            <a:chExt cx="771" cy="389"/>
          </a:xfrm>
          <a:solidFill>
            <a:srgbClr val="AA975B"/>
          </a:solidFill>
        </p:grpSpPr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2708" y="1023"/>
              <a:ext cx="47" cy="47"/>
            </a:xfrm>
            <a:prstGeom prst="ellipse">
              <a:avLst/>
            </a:prstGeom>
            <a:grpFill/>
            <a:ln w="9525">
              <a:solidFill>
                <a:srgbClr val="1A483E"/>
              </a:solidFill>
              <a:round/>
              <a:headEnd/>
              <a:tailEnd/>
            </a:ln>
            <a:effectLst/>
          </p:spPr>
          <p:txBody>
            <a:bodyPr wrap="none" lIns="816920" tIns="408465" rIns="816920" bIns="408465" anchor="ctr"/>
            <a:lstStyle/>
            <a:p>
              <a:pPr algn="ctr" defTabSz="1096963" eaLnBrk="0" hangingPunct="0">
                <a:defRPr/>
              </a:pPr>
              <a:endParaRPr lang="pt-BR" sz="36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Osaka" charset="-128"/>
              </a:endParaRPr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2876" y="1239"/>
              <a:ext cx="47" cy="47"/>
            </a:xfrm>
            <a:prstGeom prst="ellipse">
              <a:avLst/>
            </a:prstGeom>
            <a:grpFill/>
            <a:ln w="9525">
              <a:solidFill>
                <a:srgbClr val="1A483E"/>
              </a:solidFill>
              <a:round/>
              <a:headEnd/>
              <a:tailEnd/>
            </a:ln>
            <a:effectLst/>
          </p:spPr>
          <p:txBody>
            <a:bodyPr wrap="none" lIns="816920" tIns="408465" rIns="816920" bIns="408465" anchor="ctr"/>
            <a:lstStyle/>
            <a:p>
              <a:pPr algn="ctr" defTabSz="1096963" eaLnBrk="0" hangingPunct="0">
                <a:defRPr/>
              </a:pPr>
              <a:endParaRPr lang="pt-BR" sz="36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Osaka" charset="-128"/>
              </a:endParaRPr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3013" y="1140"/>
              <a:ext cx="47" cy="47"/>
            </a:xfrm>
            <a:prstGeom prst="ellipse">
              <a:avLst/>
            </a:prstGeom>
            <a:grpFill/>
            <a:ln w="9525">
              <a:solidFill>
                <a:srgbClr val="1A483E"/>
              </a:solidFill>
              <a:round/>
              <a:headEnd/>
              <a:tailEnd/>
            </a:ln>
            <a:effectLst/>
          </p:spPr>
          <p:txBody>
            <a:bodyPr wrap="none" lIns="816920" tIns="408465" rIns="816920" bIns="408465" anchor="ctr"/>
            <a:lstStyle/>
            <a:p>
              <a:pPr algn="ctr" defTabSz="1096963" eaLnBrk="0" hangingPunct="0">
                <a:defRPr/>
              </a:pPr>
              <a:endParaRPr lang="pt-BR" sz="36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Osaka" charset="-128"/>
              </a:endParaRPr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2901" y="994"/>
              <a:ext cx="47" cy="47"/>
            </a:xfrm>
            <a:prstGeom prst="ellipse">
              <a:avLst/>
            </a:prstGeom>
            <a:grpFill/>
            <a:ln w="9525">
              <a:solidFill>
                <a:srgbClr val="1A483E"/>
              </a:solidFill>
              <a:round/>
              <a:headEnd/>
              <a:tailEnd/>
            </a:ln>
            <a:effectLst/>
          </p:spPr>
          <p:txBody>
            <a:bodyPr wrap="none" lIns="816920" tIns="408465" rIns="816920" bIns="408465" anchor="ctr"/>
            <a:lstStyle/>
            <a:p>
              <a:pPr algn="ctr" defTabSz="1096963" eaLnBrk="0" hangingPunct="0">
                <a:defRPr/>
              </a:pPr>
              <a:endParaRPr lang="pt-BR" sz="36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Osaka" charset="-128"/>
              </a:endParaRPr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3134" y="1113"/>
              <a:ext cx="47" cy="47"/>
            </a:xfrm>
            <a:prstGeom prst="ellipse">
              <a:avLst/>
            </a:prstGeom>
            <a:grpFill/>
            <a:ln w="9525">
              <a:solidFill>
                <a:srgbClr val="1A483E"/>
              </a:solidFill>
              <a:round/>
              <a:headEnd/>
              <a:tailEnd/>
            </a:ln>
            <a:effectLst/>
          </p:spPr>
          <p:txBody>
            <a:bodyPr wrap="none" lIns="816920" tIns="408465" rIns="816920" bIns="408465" anchor="ctr"/>
            <a:lstStyle/>
            <a:p>
              <a:pPr algn="ctr" defTabSz="1096963" eaLnBrk="0" hangingPunct="0">
                <a:defRPr/>
              </a:pPr>
              <a:endParaRPr lang="pt-BR" sz="36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Osaka" charset="-128"/>
              </a:endParaRPr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3272" y="1282"/>
              <a:ext cx="47" cy="47"/>
            </a:xfrm>
            <a:prstGeom prst="ellipse">
              <a:avLst/>
            </a:prstGeom>
            <a:grpFill/>
            <a:ln w="9525">
              <a:solidFill>
                <a:srgbClr val="1A483E"/>
              </a:solidFill>
              <a:round/>
              <a:headEnd/>
              <a:tailEnd/>
            </a:ln>
            <a:effectLst/>
          </p:spPr>
          <p:txBody>
            <a:bodyPr wrap="none" lIns="816920" tIns="408465" rIns="816920" bIns="408465" anchor="ctr"/>
            <a:lstStyle/>
            <a:p>
              <a:pPr algn="ctr" defTabSz="1096963" eaLnBrk="0" hangingPunct="0">
                <a:defRPr/>
              </a:pPr>
              <a:endParaRPr lang="pt-BR" sz="36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Osaka" charset="-128"/>
              </a:endParaRPr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3048" y="947"/>
              <a:ext cx="47" cy="47"/>
            </a:xfrm>
            <a:prstGeom prst="ellipse">
              <a:avLst/>
            </a:prstGeom>
            <a:grpFill/>
            <a:ln w="9525">
              <a:solidFill>
                <a:srgbClr val="1A483E"/>
              </a:solidFill>
              <a:round/>
              <a:headEnd/>
              <a:tailEnd/>
            </a:ln>
            <a:effectLst/>
          </p:spPr>
          <p:txBody>
            <a:bodyPr wrap="none" lIns="816920" tIns="408465" rIns="816920" bIns="408465" anchor="ctr"/>
            <a:lstStyle/>
            <a:p>
              <a:pPr algn="ctr" defTabSz="1096963" eaLnBrk="0" hangingPunct="0">
                <a:defRPr/>
              </a:pPr>
              <a:endParaRPr lang="pt-BR" sz="36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Osaka" charset="-128"/>
              </a:endParaRPr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2786" y="1132"/>
              <a:ext cx="47" cy="47"/>
            </a:xfrm>
            <a:prstGeom prst="ellipse">
              <a:avLst/>
            </a:prstGeom>
            <a:grpFill/>
            <a:ln w="9525">
              <a:solidFill>
                <a:srgbClr val="1A483E"/>
              </a:solidFill>
              <a:round/>
              <a:headEnd/>
              <a:tailEnd/>
            </a:ln>
            <a:effectLst/>
          </p:spPr>
          <p:txBody>
            <a:bodyPr wrap="none" lIns="816920" tIns="408465" rIns="816920" bIns="408465" anchor="ctr"/>
            <a:lstStyle/>
            <a:p>
              <a:pPr algn="ctr" defTabSz="1096963" eaLnBrk="0" hangingPunct="0">
                <a:defRPr/>
              </a:pPr>
              <a:endParaRPr lang="pt-BR" sz="36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Osaka" charset="-128"/>
              </a:endParaRPr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2548" y="1168"/>
              <a:ext cx="47" cy="47"/>
            </a:xfrm>
            <a:prstGeom prst="ellipse">
              <a:avLst/>
            </a:prstGeom>
            <a:grpFill/>
            <a:ln w="9525">
              <a:solidFill>
                <a:srgbClr val="1A483E"/>
              </a:solidFill>
              <a:round/>
              <a:headEnd/>
              <a:tailEnd/>
            </a:ln>
            <a:effectLst/>
          </p:spPr>
          <p:txBody>
            <a:bodyPr wrap="none" lIns="816920" tIns="408465" rIns="816920" bIns="408465" anchor="ctr"/>
            <a:lstStyle/>
            <a:p>
              <a:pPr algn="ctr" defTabSz="1096963" eaLnBrk="0" hangingPunct="0">
                <a:defRPr/>
              </a:pPr>
              <a:endParaRPr lang="pt-BR" sz="36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Osaka" charset="-128"/>
              </a:endParaRPr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3223" y="1145"/>
              <a:ext cx="47" cy="47"/>
            </a:xfrm>
            <a:prstGeom prst="ellipse">
              <a:avLst/>
            </a:prstGeom>
            <a:grpFill/>
            <a:ln w="9525">
              <a:solidFill>
                <a:srgbClr val="1A483E"/>
              </a:solidFill>
              <a:round/>
              <a:headEnd/>
              <a:tailEnd/>
            </a:ln>
            <a:effectLst/>
          </p:spPr>
          <p:txBody>
            <a:bodyPr wrap="none" lIns="816920" tIns="408465" rIns="816920" bIns="408465" anchor="ctr"/>
            <a:lstStyle/>
            <a:p>
              <a:pPr algn="ctr" defTabSz="1096963" eaLnBrk="0" hangingPunct="0">
                <a:defRPr/>
              </a:pPr>
              <a:endParaRPr lang="pt-BR" sz="36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Osaka" charset="-128"/>
              </a:endParaRPr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2984" y="1269"/>
              <a:ext cx="47" cy="47"/>
            </a:xfrm>
            <a:prstGeom prst="ellipse">
              <a:avLst/>
            </a:prstGeom>
            <a:grpFill/>
            <a:ln w="9525">
              <a:solidFill>
                <a:srgbClr val="1A483E"/>
              </a:solidFill>
              <a:round/>
              <a:headEnd/>
              <a:tailEnd/>
            </a:ln>
            <a:effectLst/>
          </p:spPr>
          <p:txBody>
            <a:bodyPr wrap="none" lIns="816920" tIns="408465" rIns="816920" bIns="408465" anchor="ctr"/>
            <a:lstStyle/>
            <a:p>
              <a:pPr algn="ctr" defTabSz="1096963" eaLnBrk="0" hangingPunct="0">
                <a:defRPr/>
              </a:pPr>
              <a:endParaRPr lang="pt-BR" sz="36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Osaka" charset="-128"/>
              </a:endParaRPr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3119" y="1289"/>
              <a:ext cx="47" cy="47"/>
            </a:xfrm>
            <a:prstGeom prst="ellipse">
              <a:avLst/>
            </a:prstGeom>
            <a:grpFill/>
            <a:ln w="9525">
              <a:solidFill>
                <a:srgbClr val="1A483E"/>
              </a:solidFill>
              <a:round/>
              <a:headEnd/>
              <a:tailEnd/>
            </a:ln>
            <a:effectLst/>
          </p:spPr>
          <p:txBody>
            <a:bodyPr wrap="none" lIns="816920" tIns="408465" rIns="816920" bIns="408465" anchor="ctr"/>
            <a:lstStyle/>
            <a:p>
              <a:pPr algn="ctr" defTabSz="1096963" eaLnBrk="0" hangingPunct="0">
                <a:defRPr/>
              </a:pPr>
              <a:endParaRPr lang="pt-BR" sz="36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Osaka" charset="-128"/>
              </a:endParaRPr>
            </a:p>
          </p:txBody>
        </p:sp>
      </p:grpSp>
      <p:sp>
        <p:nvSpPr>
          <p:cNvPr id="102" name="Text Box 101"/>
          <p:cNvSpPr txBox="1">
            <a:spLocks noChangeArrowheads="1"/>
          </p:cNvSpPr>
          <p:nvPr/>
        </p:nvSpPr>
        <p:spPr bwMode="auto">
          <a:xfrm>
            <a:off x="7318255" y="1524000"/>
            <a:ext cx="1285214" cy="52319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413" tIns="45707" rIns="91413" bIns="45707">
            <a:spAutoFit/>
          </a:bodyPr>
          <a:lstStyle/>
          <a:p>
            <a:pPr algn="ctr"/>
            <a:r>
              <a:rPr lang="en-US" sz="1400" b="1" dirty="0">
                <a:solidFill>
                  <a:srgbClr val="0D261F"/>
                </a:solidFill>
                <a:latin typeface="Arial" pitchFamily="34" charset="0"/>
                <a:ea typeface="Osaka"/>
                <a:cs typeface="Arial" pitchFamily="34" charset="0"/>
              </a:rPr>
              <a:t>Salary </a:t>
            </a:r>
            <a:r>
              <a:rPr lang="en-US" sz="1400" b="1" dirty="0" smtClean="0">
                <a:solidFill>
                  <a:srgbClr val="0D261F"/>
                </a:solidFill>
                <a:latin typeface="Arial" pitchFamily="34" charset="0"/>
                <a:ea typeface="Osaka"/>
                <a:cs typeface="Arial" pitchFamily="34" charset="0"/>
              </a:rPr>
              <a:t>&amp;</a:t>
            </a:r>
          </a:p>
          <a:p>
            <a:pPr algn="ctr"/>
            <a:r>
              <a:rPr lang="en-US" sz="1400" b="1" dirty="0" smtClean="0">
                <a:solidFill>
                  <a:srgbClr val="0D261F"/>
                </a:solidFill>
                <a:latin typeface="Arial" pitchFamily="34" charset="0"/>
                <a:ea typeface="Osaka"/>
                <a:cs typeface="Arial" pitchFamily="34" charset="0"/>
              </a:rPr>
              <a:t>Expectation</a:t>
            </a:r>
            <a:endParaRPr lang="en-US" sz="1400" b="1" dirty="0">
              <a:solidFill>
                <a:srgbClr val="0D261F"/>
              </a:solidFill>
              <a:latin typeface="Arial" pitchFamily="34" charset="0"/>
              <a:ea typeface="Osaka"/>
              <a:cs typeface="Arial" pitchFamily="34" charset="0"/>
            </a:endParaRPr>
          </a:p>
        </p:txBody>
      </p:sp>
      <p:sp>
        <p:nvSpPr>
          <p:cNvPr id="103" name="Freeform 84"/>
          <p:cNvSpPr>
            <a:spLocks/>
          </p:cNvSpPr>
          <p:nvPr/>
        </p:nvSpPr>
        <p:spPr bwMode="auto">
          <a:xfrm>
            <a:off x="1097266" y="2895374"/>
            <a:ext cx="7277477" cy="1922462"/>
          </a:xfrm>
          <a:custGeom>
            <a:avLst/>
            <a:gdLst>
              <a:gd name="T0" fmla="*/ 0 w 16912"/>
              <a:gd name="T1" fmla="*/ 2147483647 h 55261"/>
              <a:gd name="T2" fmla="*/ 2147483647 w 16912"/>
              <a:gd name="T3" fmla="*/ 2147483647 h 55261"/>
              <a:gd name="T4" fmla="*/ 2147483647 w 16912"/>
              <a:gd name="T5" fmla="*/ 2147483647 h 55261"/>
              <a:gd name="T6" fmla="*/ 2147483647 w 16912"/>
              <a:gd name="T7" fmla="*/ 2147483647 h 55261"/>
              <a:gd name="T8" fmla="*/ 2147483647 w 16912"/>
              <a:gd name="T9" fmla="*/ 2147483647 h 55261"/>
              <a:gd name="T10" fmla="*/ 2147483647 w 16912"/>
              <a:gd name="T11" fmla="*/ 2147483647 h 55261"/>
              <a:gd name="T12" fmla="*/ 2147483647 w 16912"/>
              <a:gd name="T13" fmla="*/ 2147483647 h 55261"/>
              <a:gd name="T14" fmla="*/ 2147483647 w 16912"/>
              <a:gd name="T15" fmla="*/ 2147483647 h 5526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912"/>
              <a:gd name="T25" fmla="*/ 0 h 55261"/>
              <a:gd name="T26" fmla="*/ 16912 w 16912"/>
              <a:gd name="T27" fmla="*/ 55261 h 5526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912" h="55261">
                <a:moveTo>
                  <a:pt x="0" y="36897"/>
                </a:moveTo>
                <a:lnTo>
                  <a:pt x="2750" y="13850"/>
                </a:lnTo>
                <a:cubicBezTo>
                  <a:pt x="4371" y="2544"/>
                  <a:pt x="5184" y="0"/>
                  <a:pt x="6171" y="2202"/>
                </a:cubicBezTo>
                <a:lnTo>
                  <a:pt x="8519" y="12144"/>
                </a:lnTo>
                <a:cubicBezTo>
                  <a:pt x="8708" y="16363"/>
                  <a:pt x="10164" y="16567"/>
                  <a:pt x="10353" y="20786"/>
                </a:cubicBezTo>
                <a:cubicBezTo>
                  <a:pt x="10232" y="21930"/>
                  <a:pt x="12188" y="24899"/>
                  <a:pt x="12067" y="26043"/>
                </a:cubicBezTo>
                <a:lnTo>
                  <a:pt x="15631" y="48103"/>
                </a:lnTo>
                <a:lnTo>
                  <a:pt x="16912" y="55261"/>
                </a:lnTo>
              </a:path>
            </a:pathLst>
          </a:custGeom>
          <a:noFill/>
          <a:ln w="57150" cap="rnd" cmpd="sng">
            <a:solidFill>
              <a:srgbClr val="548654"/>
            </a:solidFill>
            <a:prstDash val="solid"/>
            <a:round/>
            <a:headEnd type="none" w="sm" len="sm"/>
            <a:tailEnd type="none" w="sm" len="sm"/>
          </a:ln>
        </p:spPr>
        <p:txBody>
          <a:bodyPr wrap="square" lIns="41908" tIns="19851" rIns="41908" bIns="19851">
            <a:spAutoFit/>
          </a:bodyPr>
          <a:lstStyle/>
          <a:p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457200" y="1752599"/>
            <a:ext cx="430887" cy="4098925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Osaka" charset="-128"/>
                <a:cs typeface="Arial" pitchFamily="34" charset="0"/>
              </a:rPr>
              <a:t>Mean Performance Contribution</a:t>
            </a:r>
          </a:p>
        </p:txBody>
      </p:sp>
      <p:sp>
        <p:nvSpPr>
          <p:cNvPr id="105" name="AutoShape 103"/>
          <p:cNvSpPr>
            <a:spLocks noChangeArrowheads="1"/>
          </p:cNvSpPr>
          <p:nvPr/>
        </p:nvSpPr>
        <p:spPr bwMode="auto">
          <a:xfrm>
            <a:off x="4283075" y="4338638"/>
            <a:ext cx="2024063" cy="1225550"/>
          </a:xfrm>
          <a:prstGeom prst="wedgeRectCallout">
            <a:avLst>
              <a:gd name="adj1" fmla="val 60903"/>
              <a:gd name="adj2" fmla="val -233847"/>
            </a:avLst>
          </a:prstGeom>
          <a:solidFill>
            <a:srgbClr val="1A483E">
              <a:alpha val="95000"/>
            </a:srgbClr>
          </a:solidFill>
          <a:ln w="12700" algn="ctr">
            <a:noFill/>
            <a:miter lim="800000"/>
            <a:headEnd/>
            <a:tailEnd/>
          </a:ln>
        </p:spPr>
        <p:txBody>
          <a:bodyPr wrap="none" lIns="274320" anchor="ctr"/>
          <a:lstStyle/>
          <a:p>
            <a:pPr eaLnBrk="0" hangingPunct="0">
              <a:spcBef>
                <a:spcPct val="30000"/>
              </a:spcBef>
            </a:pPr>
            <a:r>
              <a:rPr lang="en-US" sz="1300" b="1" dirty="0">
                <a:solidFill>
                  <a:schemeClr val="bg1"/>
                </a:solidFill>
                <a:latin typeface="Arial" pitchFamily="34" charset="0"/>
                <a:ea typeface="Osaka"/>
                <a:cs typeface="Arial" pitchFamily="34" charset="0"/>
              </a:rPr>
              <a:t>Job Assignments:</a:t>
            </a:r>
          </a:p>
          <a:p>
            <a:pPr eaLnBrk="0" hangingPunct="0">
              <a:spcBef>
                <a:spcPct val="30000"/>
              </a:spcBef>
            </a:pPr>
            <a:r>
              <a:rPr lang="en-US" sz="1300" dirty="0">
                <a:solidFill>
                  <a:schemeClr val="bg1"/>
                </a:solidFill>
                <a:latin typeface="Arial" pitchFamily="34" charset="0"/>
                <a:ea typeface="Osaka"/>
                <a:cs typeface="Arial" pitchFamily="34" charset="0"/>
              </a:rPr>
              <a:t>1</a:t>
            </a:r>
            <a:r>
              <a:rPr lang="en-US" sz="1300" dirty="0" smtClean="0">
                <a:solidFill>
                  <a:schemeClr val="bg1"/>
                </a:solidFill>
                <a:latin typeface="Arial" pitchFamily="34" charset="0"/>
                <a:ea typeface="Osaka"/>
                <a:cs typeface="Arial" pitchFamily="34" charset="0"/>
              </a:rPr>
              <a:t>. Visible</a:t>
            </a:r>
            <a:endParaRPr lang="en-US" sz="1300" dirty="0">
              <a:solidFill>
                <a:schemeClr val="bg1"/>
              </a:solidFill>
              <a:latin typeface="Arial" pitchFamily="34" charset="0"/>
              <a:ea typeface="Osaka"/>
              <a:cs typeface="Arial" pitchFamily="34" charset="0"/>
            </a:endParaRPr>
          </a:p>
          <a:p>
            <a:pPr eaLnBrk="0" hangingPunct="0">
              <a:spcBef>
                <a:spcPct val="30000"/>
              </a:spcBef>
            </a:pPr>
            <a:r>
              <a:rPr lang="en-US" sz="1300" dirty="0">
                <a:solidFill>
                  <a:schemeClr val="bg1"/>
                </a:solidFill>
                <a:latin typeface="Arial" pitchFamily="34" charset="0"/>
                <a:ea typeface="Osaka"/>
                <a:cs typeface="Arial" pitchFamily="34" charset="0"/>
              </a:rPr>
              <a:t>2. Important</a:t>
            </a:r>
          </a:p>
          <a:p>
            <a:pPr eaLnBrk="0" hangingPunct="0">
              <a:spcBef>
                <a:spcPct val="30000"/>
              </a:spcBef>
            </a:pPr>
            <a:r>
              <a:rPr lang="en-US" sz="1300" dirty="0">
                <a:solidFill>
                  <a:schemeClr val="bg1"/>
                </a:solidFill>
                <a:latin typeface="Arial" pitchFamily="34" charset="0"/>
                <a:ea typeface="Osaka"/>
                <a:cs typeface="Arial" pitchFamily="34" charset="0"/>
              </a:rPr>
              <a:t>3. Complex</a:t>
            </a:r>
          </a:p>
        </p:txBody>
      </p:sp>
      <p:sp>
        <p:nvSpPr>
          <p:cNvPr id="223" name="Text Box 101"/>
          <p:cNvSpPr txBox="1">
            <a:spLocks noChangeArrowheads="1"/>
          </p:cNvSpPr>
          <p:nvPr/>
        </p:nvSpPr>
        <p:spPr bwMode="auto">
          <a:xfrm>
            <a:off x="7318255" y="3797808"/>
            <a:ext cx="1285214" cy="52319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413" tIns="45707" rIns="91413" bIns="45707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48654"/>
                </a:solidFill>
                <a:latin typeface="Arial" pitchFamily="34" charset="0"/>
                <a:ea typeface="Osaka"/>
                <a:cs typeface="Arial" pitchFamily="34" charset="0"/>
              </a:rPr>
              <a:t>Value of</a:t>
            </a:r>
          </a:p>
          <a:p>
            <a:pPr algn="ctr"/>
            <a:r>
              <a:rPr lang="en-US" sz="1400" b="1" dirty="0" smtClean="0">
                <a:solidFill>
                  <a:srgbClr val="548654"/>
                </a:solidFill>
                <a:latin typeface="Arial" pitchFamily="34" charset="0"/>
                <a:ea typeface="Osaka"/>
                <a:cs typeface="Arial" pitchFamily="34" charset="0"/>
              </a:rPr>
              <a:t>Contribution</a:t>
            </a:r>
            <a:endParaRPr lang="en-US" sz="1400" b="1" dirty="0">
              <a:solidFill>
                <a:srgbClr val="548654"/>
              </a:solidFill>
              <a:latin typeface="Arial" pitchFamily="34" charset="0"/>
              <a:ea typeface="Osaka"/>
              <a:cs typeface="Arial" pitchFamily="34" charset="0"/>
            </a:endParaRPr>
          </a:p>
        </p:txBody>
      </p:sp>
      <p:sp>
        <p:nvSpPr>
          <p:cNvPr id="7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-6096" y="6553200"/>
            <a:ext cx="7680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6950324-CF9E-4F89-9EFD-2AC2F4B5B67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20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102" grpId="0"/>
      <p:bldP spid="103" grpId="0" animBg="1"/>
      <p:bldP spid="105" grpId="0" animBg="1"/>
      <p:bldP spid="2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Four Stages</a:t>
            </a:r>
            <a:r>
              <a:rPr lang="en-US" baseline="30000" dirty="0" smtClean="0">
                <a:cs typeface="Calibri" pitchFamily="34" charset="0"/>
              </a:rPr>
              <a:t>®</a:t>
            </a:r>
            <a:r>
              <a:rPr lang="en-US" dirty="0" smtClean="0"/>
              <a:t> of Contribution</a:t>
            </a:r>
            <a:endParaRPr lang="en-US" dirty="0"/>
          </a:p>
        </p:txBody>
      </p:sp>
      <p:cxnSp>
        <p:nvCxnSpPr>
          <p:cNvPr id="4" name="Lige forbindelse 354"/>
          <p:cNvCxnSpPr>
            <a:cxnSpLocks noChangeShapeType="1"/>
          </p:cNvCxnSpPr>
          <p:nvPr/>
        </p:nvCxnSpPr>
        <p:spPr bwMode="auto">
          <a:xfrm rot="5400000" flipH="1" flipV="1">
            <a:off x="2470944" y="3983832"/>
            <a:ext cx="3895725" cy="1588"/>
          </a:xfrm>
          <a:prstGeom prst="line">
            <a:avLst/>
          </a:prstGeom>
          <a:noFill/>
          <a:ln w="6350">
            <a:solidFill>
              <a:srgbClr val="BFBFBF"/>
            </a:solidFill>
            <a:round/>
            <a:headEnd/>
            <a:tailEnd/>
          </a:ln>
        </p:spPr>
      </p:cxnSp>
      <p:sp>
        <p:nvSpPr>
          <p:cNvPr id="5" name="AutoShape 18"/>
          <p:cNvSpPr>
            <a:spLocks noChangeArrowheads="1"/>
          </p:cNvSpPr>
          <p:nvPr/>
        </p:nvSpPr>
        <p:spPr bwMode="gray">
          <a:xfrm flipV="1">
            <a:off x="4078318" y="4648200"/>
            <a:ext cx="415031" cy="500062"/>
          </a:xfrm>
          <a:prstGeom prst="rightArrow">
            <a:avLst>
              <a:gd name="adj1" fmla="val 55000"/>
              <a:gd name="adj2" fmla="val 63606"/>
            </a:avLst>
          </a:prstGeom>
          <a:solidFill>
            <a:srgbClr val="0070C0"/>
          </a:solidFill>
          <a:ln w="28575">
            <a:solidFill>
              <a:srgbClr val="FFFFFF"/>
            </a:solidFill>
            <a:miter lim="800000"/>
            <a:headEnd/>
            <a:tailEnd/>
          </a:ln>
          <a:effectLst>
            <a:outerShdw dist="45791" dir="3378596" algn="ctr" rotWithShape="0">
              <a:srgbClr val="000000">
                <a:alpha val="50000"/>
              </a:srgbClr>
            </a:outerShdw>
          </a:effectLst>
        </p:spPr>
        <p:txBody>
          <a:bodyPr rot="10800000" lIns="324000" tIns="0" rIns="0" bIns="0" anchor="ctr"/>
          <a:lstStyle/>
          <a:p>
            <a:pPr algn="ctr" eaLnBrk="0" hangingPunct="0">
              <a:defRPr/>
            </a:pPr>
            <a:endParaRPr lang="en-US" noProof="1">
              <a:latin typeface="+mj-lt"/>
            </a:endParaRPr>
          </a:p>
        </p:txBody>
      </p:sp>
      <p:cxnSp>
        <p:nvCxnSpPr>
          <p:cNvPr id="7" name="Lige forbindelse 350"/>
          <p:cNvCxnSpPr>
            <a:cxnSpLocks noChangeShapeType="1"/>
          </p:cNvCxnSpPr>
          <p:nvPr/>
        </p:nvCxnSpPr>
        <p:spPr bwMode="auto">
          <a:xfrm flipV="1">
            <a:off x="7978776" y="2047877"/>
            <a:ext cx="0" cy="3939266"/>
          </a:xfrm>
          <a:prstGeom prst="line">
            <a:avLst/>
          </a:prstGeom>
          <a:noFill/>
          <a:ln w="6350">
            <a:solidFill>
              <a:srgbClr val="BFBFBF"/>
            </a:solidFill>
            <a:round/>
            <a:headEnd/>
            <a:tailEnd/>
          </a:ln>
        </p:spPr>
      </p:cxnSp>
      <p:sp>
        <p:nvSpPr>
          <p:cNvPr id="8" name="Rectangle 2"/>
          <p:cNvSpPr>
            <a:spLocks noChangeArrowheads="1"/>
          </p:cNvSpPr>
          <p:nvPr/>
        </p:nvSpPr>
        <p:spPr bwMode="gray">
          <a:xfrm>
            <a:off x="2765426" y="6042025"/>
            <a:ext cx="33305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801688" eaLnBrk="0" hangingPunct="0"/>
            <a:r>
              <a:rPr lang="en-US">
                <a:solidFill>
                  <a:srgbClr val="453C2C"/>
                </a:solidFill>
                <a:latin typeface="Arial" charset="0"/>
                <a:cs typeface="Arial" charset="0"/>
              </a:rPr>
              <a:t>Key Transitions (Novations)</a:t>
            </a:r>
          </a:p>
        </p:txBody>
      </p:sp>
      <p:cxnSp>
        <p:nvCxnSpPr>
          <p:cNvPr id="9" name="Lige forbindelse 350"/>
          <p:cNvCxnSpPr>
            <a:cxnSpLocks noChangeShapeType="1"/>
          </p:cNvCxnSpPr>
          <p:nvPr/>
        </p:nvCxnSpPr>
        <p:spPr bwMode="auto">
          <a:xfrm rot="5400000" flipH="1" flipV="1">
            <a:off x="4201382" y="3983832"/>
            <a:ext cx="3895725" cy="1587"/>
          </a:xfrm>
          <a:prstGeom prst="line">
            <a:avLst/>
          </a:prstGeom>
          <a:noFill/>
          <a:ln w="6350">
            <a:solidFill>
              <a:srgbClr val="BFBFBF"/>
            </a:solidFill>
            <a:round/>
            <a:headEnd/>
            <a:tailEnd/>
          </a:ln>
        </p:spPr>
      </p:cxnSp>
      <p:cxnSp>
        <p:nvCxnSpPr>
          <p:cNvPr id="10" name="Lige forbindelse 351"/>
          <p:cNvCxnSpPr>
            <a:cxnSpLocks noChangeShapeType="1"/>
          </p:cNvCxnSpPr>
          <p:nvPr/>
        </p:nvCxnSpPr>
        <p:spPr bwMode="auto">
          <a:xfrm rot="5400000" flipH="1" flipV="1">
            <a:off x="794544" y="3983832"/>
            <a:ext cx="3895725" cy="1588"/>
          </a:xfrm>
          <a:prstGeom prst="line">
            <a:avLst/>
          </a:prstGeom>
          <a:noFill/>
          <a:ln w="6350">
            <a:solidFill>
              <a:srgbClr val="BFBFBF"/>
            </a:solidFill>
            <a:round/>
            <a:headEnd/>
            <a:tailEnd/>
          </a:ln>
        </p:spPr>
      </p:cxnSp>
      <p:sp>
        <p:nvSpPr>
          <p:cNvPr id="11" name="Rektangel 353"/>
          <p:cNvSpPr>
            <a:spLocks noChangeArrowheads="1"/>
          </p:cNvSpPr>
          <p:nvPr/>
        </p:nvSpPr>
        <p:spPr bwMode="auto">
          <a:xfrm rot="-5400000">
            <a:off x="-718343" y="4412457"/>
            <a:ext cx="2960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noProof="1">
                <a:solidFill>
                  <a:srgbClr val="453C2C"/>
                </a:solidFill>
                <a:latin typeface="Arial" charset="0"/>
                <a:cs typeface="Arial" charset="0"/>
              </a:rPr>
              <a:t>Impact</a:t>
            </a:r>
            <a:endParaRPr lang="da-DK">
              <a:solidFill>
                <a:srgbClr val="453C2C"/>
              </a:solidFill>
              <a:latin typeface="Arial" charset="0"/>
              <a:cs typeface="Arial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43001" y="4219384"/>
            <a:ext cx="1468044" cy="1686073"/>
            <a:chOff x="1319213" y="4578350"/>
            <a:chExt cx="1468044" cy="1686073"/>
          </a:xfrm>
        </p:grpSpPr>
        <p:sp>
          <p:nvSpPr>
            <p:cNvPr id="13" name="Freeform 236"/>
            <p:cNvSpPr>
              <a:spLocks/>
            </p:cNvSpPr>
            <p:nvPr/>
          </p:nvSpPr>
          <p:spPr bwMode="auto">
            <a:xfrm>
              <a:off x="1319213" y="5274120"/>
              <a:ext cx="1468044" cy="990303"/>
            </a:xfrm>
            <a:custGeom>
              <a:avLst/>
              <a:gdLst/>
              <a:ahLst/>
              <a:cxnLst>
                <a:cxn ang="0">
                  <a:pos x="0" y="882"/>
                </a:cxn>
                <a:cxn ang="0">
                  <a:pos x="1424" y="882"/>
                </a:cxn>
                <a:cxn ang="0">
                  <a:pos x="1424" y="0"/>
                </a:cxn>
                <a:cxn ang="0">
                  <a:pos x="0" y="882"/>
                </a:cxn>
              </a:cxnLst>
              <a:rect l="0" t="0" r="r" b="b"/>
              <a:pathLst>
                <a:path w="1424" h="882">
                  <a:moveTo>
                    <a:pt x="0" y="882"/>
                  </a:moveTo>
                  <a:lnTo>
                    <a:pt x="1424" y="882"/>
                  </a:lnTo>
                  <a:lnTo>
                    <a:pt x="1424" y="0"/>
                  </a:lnTo>
                  <a:lnTo>
                    <a:pt x="0" y="8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B8D77">
                    <a:shade val="30000"/>
                    <a:satMod val="115000"/>
                  </a:srgbClr>
                </a:gs>
                <a:gs pos="50000">
                  <a:srgbClr val="9B8D77">
                    <a:shade val="67500"/>
                    <a:satMod val="115000"/>
                  </a:srgbClr>
                </a:gs>
                <a:gs pos="100000">
                  <a:srgbClr val="9B8D7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 w="12700">
              <a:solidFill>
                <a:srgbClr val="C0C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  <a:scene3d>
              <a:camera prst="obliqueTopRight"/>
              <a:lightRig rig="threePt" dir="t">
                <a:rot lat="0" lon="0" rev="1200000"/>
              </a:lightRig>
            </a:scene3d>
            <a:sp3d/>
          </p:spPr>
          <p:txBody>
            <a:bodyPr anchor="ctr"/>
            <a:lstStyle/>
            <a:p>
              <a:pPr indent="-342900" algn="ctr">
                <a:buFont typeface="Calibri" pitchFamily="34" charset="0"/>
                <a:buAutoNum type="arabicPeriod"/>
                <a:defRPr/>
              </a:pPr>
              <a:endParaRPr lang="en-US" noProof="1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Rektangel 80"/>
            <p:cNvSpPr>
              <a:spLocks noChangeArrowheads="1"/>
            </p:cNvSpPr>
            <p:nvPr/>
          </p:nvSpPr>
          <p:spPr bwMode="auto">
            <a:xfrm>
              <a:off x="1547813" y="4578350"/>
              <a:ext cx="1042987" cy="695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801688">
                <a:spcBef>
                  <a:spcPct val="20000"/>
                </a:spcBef>
              </a:pPr>
              <a:r>
                <a:rPr lang="en-US" sz="1500" b="1" noProof="1">
                  <a:solidFill>
                    <a:srgbClr val="453C2C"/>
                  </a:solidFill>
                  <a:latin typeface="Arial" charset="0"/>
                  <a:cs typeface="Arial" charset="0"/>
                </a:rPr>
                <a:t>Stage 1.</a:t>
              </a:r>
              <a:endParaRPr lang="en-US" sz="1100" noProof="1">
                <a:solidFill>
                  <a:srgbClr val="453C2C"/>
                </a:solidFill>
                <a:latin typeface="Arial" charset="0"/>
                <a:cs typeface="Arial" charset="0"/>
              </a:endParaRPr>
            </a:p>
            <a:p>
              <a:pPr defTabSz="801688">
                <a:spcBef>
                  <a:spcPct val="20000"/>
                </a:spcBef>
              </a:pPr>
              <a:r>
                <a:rPr lang="en-US" sz="1100" noProof="1">
                  <a:solidFill>
                    <a:srgbClr val="453C2C"/>
                  </a:solidFill>
                  <a:latin typeface="Arial" charset="0"/>
                  <a:cs typeface="Arial" charset="0"/>
                </a:rPr>
                <a:t>Contribute </a:t>
              </a:r>
              <a:r>
                <a:rPr lang="en-US" sz="1100" i="1" noProof="1">
                  <a:solidFill>
                    <a:srgbClr val="453C2C"/>
                  </a:solidFill>
                  <a:latin typeface="Arial" charset="0"/>
                  <a:cs typeface="Arial" charset="0"/>
                </a:rPr>
                <a:t>Dependently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66366" y="3298539"/>
            <a:ext cx="1400835" cy="2617935"/>
            <a:chOff x="3042578" y="3646488"/>
            <a:chExt cx="1400835" cy="2617935"/>
          </a:xfrm>
        </p:grpSpPr>
        <p:sp>
          <p:nvSpPr>
            <p:cNvPr id="17" name="Freeform 235"/>
            <p:cNvSpPr>
              <a:spLocks/>
            </p:cNvSpPr>
            <p:nvPr/>
          </p:nvSpPr>
          <p:spPr bwMode="auto">
            <a:xfrm>
              <a:off x="3042578" y="4342737"/>
              <a:ext cx="1400835" cy="1921686"/>
            </a:xfrm>
            <a:custGeom>
              <a:avLst/>
              <a:gdLst/>
              <a:ahLst/>
              <a:cxnLst>
                <a:cxn ang="0">
                  <a:pos x="0" y="712"/>
                </a:cxn>
                <a:cxn ang="0">
                  <a:pos x="0" y="1594"/>
                </a:cxn>
                <a:cxn ang="0">
                  <a:pos x="1146" y="1594"/>
                </a:cxn>
                <a:cxn ang="0">
                  <a:pos x="1146" y="0"/>
                </a:cxn>
                <a:cxn ang="0">
                  <a:pos x="0" y="712"/>
                </a:cxn>
              </a:cxnLst>
              <a:rect l="0" t="0" r="r" b="b"/>
              <a:pathLst>
                <a:path w="1146" h="1594">
                  <a:moveTo>
                    <a:pt x="0" y="712"/>
                  </a:moveTo>
                  <a:lnTo>
                    <a:pt x="0" y="1594"/>
                  </a:lnTo>
                  <a:lnTo>
                    <a:pt x="1146" y="1594"/>
                  </a:lnTo>
                  <a:lnTo>
                    <a:pt x="1146" y="0"/>
                  </a:lnTo>
                  <a:lnTo>
                    <a:pt x="0" y="71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CB034">
                    <a:shade val="30000"/>
                    <a:satMod val="115000"/>
                  </a:srgbClr>
                </a:gs>
                <a:gs pos="50000">
                  <a:srgbClr val="FCB034">
                    <a:shade val="67500"/>
                    <a:satMod val="115000"/>
                  </a:srgbClr>
                </a:gs>
                <a:gs pos="100000">
                  <a:srgbClr val="FCB034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 w="12700">
              <a:solidFill>
                <a:srgbClr val="C0C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  <a:scene3d>
              <a:camera prst="obliqueTopRight"/>
              <a:lightRig rig="threePt" dir="t">
                <a:rot lat="0" lon="0" rev="1200000"/>
              </a:lightRig>
            </a:scene3d>
            <a:sp3d/>
          </p:spPr>
          <p:txBody>
            <a:bodyPr anchor="ctr"/>
            <a:lstStyle/>
            <a:p>
              <a:pPr indent="-342900" algn="ctr">
                <a:buFont typeface="Calibri" pitchFamily="34" charset="0"/>
                <a:buAutoNum type="arabicPeriod"/>
                <a:defRPr/>
              </a:pPr>
              <a:endParaRPr lang="en-US" noProof="1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8" name="Rektangel 80"/>
            <p:cNvSpPr>
              <a:spLocks noChangeArrowheads="1"/>
            </p:cNvSpPr>
            <p:nvPr/>
          </p:nvSpPr>
          <p:spPr bwMode="auto">
            <a:xfrm>
              <a:off x="3224213" y="3646488"/>
              <a:ext cx="1219200" cy="696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801688">
                <a:spcBef>
                  <a:spcPct val="20000"/>
                </a:spcBef>
              </a:pPr>
              <a:r>
                <a:rPr lang="en-US" sz="1500" b="1" noProof="1">
                  <a:solidFill>
                    <a:srgbClr val="453C2C"/>
                  </a:solidFill>
                  <a:latin typeface="Arial" charset="0"/>
                  <a:cs typeface="Arial" charset="0"/>
                </a:rPr>
                <a:t>Stage 2.</a:t>
              </a:r>
              <a:endParaRPr lang="en-US" sz="1100" noProof="1">
                <a:solidFill>
                  <a:srgbClr val="453C2C"/>
                </a:solidFill>
                <a:latin typeface="Arial" charset="0"/>
                <a:cs typeface="Arial" charset="0"/>
              </a:endParaRPr>
            </a:p>
            <a:p>
              <a:pPr defTabSz="801688">
                <a:spcBef>
                  <a:spcPct val="20000"/>
                </a:spcBef>
              </a:pPr>
              <a:r>
                <a:rPr lang="en-US" sz="1100" noProof="1">
                  <a:solidFill>
                    <a:srgbClr val="453C2C"/>
                  </a:solidFill>
                  <a:latin typeface="Arial" charset="0"/>
                  <a:cs typeface="Arial" charset="0"/>
                </a:rPr>
                <a:t>Contribute </a:t>
              </a:r>
              <a:r>
                <a:rPr lang="en-US" sz="1100" i="1" noProof="1">
                  <a:solidFill>
                    <a:srgbClr val="453C2C"/>
                  </a:solidFill>
                  <a:latin typeface="Arial" charset="0"/>
                  <a:cs typeface="Arial" charset="0"/>
                </a:rPr>
                <a:t>Independently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59711" y="2287301"/>
            <a:ext cx="1421990" cy="3629173"/>
            <a:chOff x="4735923" y="2635250"/>
            <a:chExt cx="1421990" cy="3629173"/>
          </a:xfrm>
        </p:grpSpPr>
        <p:sp>
          <p:nvSpPr>
            <p:cNvPr id="20" name="Freeform 237"/>
            <p:cNvSpPr>
              <a:spLocks/>
            </p:cNvSpPr>
            <p:nvPr/>
          </p:nvSpPr>
          <p:spPr bwMode="auto">
            <a:xfrm>
              <a:off x="4735923" y="3330851"/>
              <a:ext cx="1421990" cy="2933572"/>
            </a:xfrm>
            <a:custGeom>
              <a:avLst/>
              <a:gdLst>
                <a:gd name="T0" fmla="*/ 0 w 1148"/>
                <a:gd name="T1" fmla="*/ 710 h 2304"/>
                <a:gd name="T2" fmla="*/ 0 w 1148"/>
                <a:gd name="T3" fmla="*/ 2304 h 2304"/>
                <a:gd name="T4" fmla="*/ 1148 w 1148"/>
                <a:gd name="T5" fmla="*/ 2304 h 2304"/>
                <a:gd name="T6" fmla="*/ 1148 w 1148"/>
                <a:gd name="T7" fmla="*/ 0 h 2304"/>
                <a:gd name="T8" fmla="*/ 0 w 1148"/>
                <a:gd name="T9" fmla="*/ 710 h 23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8"/>
                <a:gd name="T16" fmla="*/ 0 h 2304"/>
                <a:gd name="T17" fmla="*/ 1148 w 1148"/>
                <a:gd name="T18" fmla="*/ 2304 h 23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8" h="2304">
                  <a:moveTo>
                    <a:pt x="0" y="710"/>
                  </a:moveTo>
                  <a:lnTo>
                    <a:pt x="0" y="2304"/>
                  </a:lnTo>
                  <a:lnTo>
                    <a:pt x="1148" y="2304"/>
                  </a:lnTo>
                  <a:lnTo>
                    <a:pt x="1148" y="0"/>
                  </a:lnTo>
                  <a:lnTo>
                    <a:pt x="0" y="71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0838">
                    <a:shade val="30000"/>
                    <a:satMod val="115000"/>
                  </a:srgbClr>
                </a:gs>
                <a:gs pos="50000">
                  <a:srgbClr val="B30838">
                    <a:shade val="67500"/>
                    <a:satMod val="115000"/>
                  </a:srgbClr>
                </a:gs>
                <a:gs pos="100000">
                  <a:srgbClr val="B30838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  <a:reflection blurRad="6350" stA="52000" endA="300" endPos="35000" dir="5400000" sy="-100000" algn="bl" rotWithShape="0"/>
            </a:effectLst>
            <a:scene3d>
              <a:camera prst="obliqueTopRight"/>
              <a:lightRig rig="threePt" dir="t"/>
            </a:scene3d>
          </p:spPr>
          <p:txBody>
            <a:bodyPr anchor="ctr"/>
            <a:lstStyle/>
            <a:p>
              <a:pPr marL="342900" indent="-342900" algn="ctr">
                <a:buFont typeface="Calibri" pitchFamily="34" charset="0"/>
                <a:buAutoNum type="arabicPeriod"/>
                <a:defRPr/>
              </a:pPr>
              <a:endParaRPr lang="en-US" sz="1400" noProof="1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21" name="Rektangel 80"/>
            <p:cNvSpPr>
              <a:spLocks noChangeArrowheads="1"/>
            </p:cNvSpPr>
            <p:nvPr/>
          </p:nvSpPr>
          <p:spPr bwMode="auto">
            <a:xfrm>
              <a:off x="4900613" y="2635250"/>
              <a:ext cx="1042987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801688">
                <a:spcBef>
                  <a:spcPct val="20000"/>
                </a:spcBef>
              </a:pPr>
              <a:r>
                <a:rPr lang="en-US" sz="1500" b="1" noProof="1">
                  <a:solidFill>
                    <a:srgbClr val="453C2C"/>
                  </a:solidFill>
                  <a:latin typeface="Arial" charset="0"/>
                  <a:cs typeface="Arial" charset="0"/>
                </a:rPr>
                <a:t>Stage 3.</a:t>
              </a:r>
              <a:endParaRPr lang="en-US" sz="1100" noProof="1">
                <a:solidFill>
                  <a:srgbClr val="453C2C"/>
                </a:solidFill>
                <a:latin typeface="Arial" charset="0"/>
                <a:cs typeface="Arial" charset="0"/>
              </a:endParaRPr>
            </a:p>
            <a:p>
              <a:pPr defTabSz="801688">
                <a:spcBef>
                  <a:spcPct val="20000"/>
                </a:spcBef>
              </a:pPr>
              <a:r>
                <a:rPr lang="en-US" sz="1100" noProof="1">
                  <a:solidFill>
                    <a:srgbClr val="453C2C"/>
                  </a:solidFill>
                  <a:latin typeface="Arial" charset="0"/>
                  <a:cs typeface="Arial" charset="0"/>
                </a:rPr>
                <a:t>Contribute </a:t>
              </a:r>
              <a:r>
                <a:rPr lang="en-US" sz="1100" i="1" noProof="1">
                  <a:solidFill>
                    <a:srgbClr val="453C2C"/>
                  </a:solidFill>
                  <a:latin typeface="Arial" charset="0"/>
                  <a:cs typeface="Arial" charset="0"/>
                </a:rPr>
                <a:t>through Others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313489" y="1480851"/>
            <a:ext cx="1454150" cy="4435623"/>
            <a:chOff x="6489701" y="1828800"/>
            <a:chExt cx="1454150" cy="4435623"/>
          </a:xfrm>
        </p:grpSpPr>
        <p:sp>
          <p:nvSpPr>
            <p:cNvPr id="23" name="Freeform 239"/>
            <p:cNvSpPr>
              <a:spLocks/>
            </p:cNvSpPr>
            <p:nvPr/>
          </p:nvSpPr>
          <p:spPr bwMode="auto">
            <a:xfrm>
              <a:off x="6489701" y="2209800"/>
              <a:ext cx="1454150" cy="4054623"/>
            </a:xfrm>
            <a:custGeom>
              <a:avLst/>
              <a:gdLst>
                <a:gd name="T0" fmla="*/ 0 w 1146"/>
                <a:gd name="T1" fmla="*/ 710 h 3014"/>
                <a:gd name="T2" fmla="*/ 0 w 1146"/>
                <a:gd name="T3" fmla="*/ 3014 h 3014"/>
                <a:gd name="T4" fmla="*/ 1146 w 1146"/>
                <a:gd name="T5" fmla="*/ 3014 h 3014"/>
                <a:gd name="T6" fmla="*/ 1146 w 1146"/>
                <a:gd name="T7" fmla="*/ 0 h 3014"/>
                <a:gd name="T8" fmla="*/ 0 w 1146"/>
                <a:gd name="T9" fmla="*/ 710 h 30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6"/>
                <a:gd name="T16" fmla="*/ 0 h 3014"/>
                <a:gd name="T17" fmla="*/ 1146 w 1146"/>
                <a:gd name="T18" fmla="*/ 3014 h 30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6" h="3014">
                  <a:moveTo>
                    <a:pt x="0" y="710"/>
                  </a:moveTo>
                  <a:lnTo>
                    <a:pt x="0" y="3014"/>
                  </a:lnTo>
                  <a:lnTo>
                    <a:pt x="1146" y="3014"/>
                  </a:lnTo>
                  <a:lnTo>
                    <a:pt x="1146" y="0"/>
                  </a:lnTo>
                  <a:lnTo>
                    <a:pt x="0" y="71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5596">
                    <a:shade val="30000"/>
                    <a:satMod val="115000"/>
                  </a:srgbClr>
                </a:gs>
                <a:gs pos="50000">
                  <a:srgbClr val="005596">
                    <a:shade val="67500"/>
                    <a:satMod val="115000"/>
                  </a:srgbClr>
                </a:gs>
                <a:gs pos="100000">
                  <a:srgbClr val="005596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  <a:reflection blurRad="6350" stA="52000" endA="300" endPos="35000" dir="5400000" sy="-100000" algn="bl" rotWithShape="0"/>
            </a:effectLst>
            <a:scene3d>
              <a:camera prst="obliqueTopRight"/>
              <a:lightRig rig="threePt" dir="t"/>
            </a:scene3d>
          </p:spPr>
          <p:txBody>
            <a:bodyPr anchor="ctr"/>
            <a:lstStyle/>
            <a:p>
              <a:pPr marL="342900" indent="-342900" algn="ctr">
                <a:buFont typeface="Calibri" pitchFamily="34" charset="0"/>
                <a:buAutoNum type="arabicPeriod"/>
                <a:defRPr/>
              </a:pPr>
              <a:endParaRPr lang="en-US" sz="1400" noProof="1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24" name="Rektangel 80"/>
            <p:cNvSpPr>
              <a:spLocks noChangeArrowheads="1"/>
            </p:cNvSpPr>
            <p:nvPr/>
          </p:nvSpPr>
          <p:spPr bwMode="auto">
            <a:xfrm>
              <a:off x="6629400" y="1828800"/>
              <a:ext cx="1042988" cy="695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801688">
                <a:spcBef>
                  <a:spcPct val="20000"/>
                </a:spcBef>
              </a:pPr>
              <a:r>
                <a:rPr lang="en-US" sz="1500" b="1" noProof="1">
                  <a:solidFill>
                    <a:srgbClr val="453C2C"/>
                  </a:solidFill>
                  <a:latin typeface="Arial" charset="0"/>
                  <a:cs typeface="Arial" charset="0"/>
                </a:rPr>
                <a:t>Stage 4.</a:t>
              </a:r>
              <a:endParaRPr lang="en-US" sz="1100" noProof="1">
                <a:solidFill>
                  <a:srgbClr val="453C2C"/>
                </a:solidFill>
                <a:latin typeface="Arial" charset="0"/>
                <a:cs typeface="Arial" charset="0"/>
              </a:endParaRPr>
            </a:p>
            <a:p>
              <a:pPr defTabSz="801688">
                <a:spcBef>
                  <a:spcPct val="20000"/>
                </a:spcBef>
              </a:pPr>
              <a:r>
                <a:rPr lang="en-US" sz="1100" noProof="1">
                  <a:solidFill>
                    <a:srgbClr val="453C2C"/>
                  </a:solidFill>
                  <a:latin typeface="Arial" charset="0"/>
                  <a:cs typeface="Arial" charset="0"/>
                </a:rPr>
                <a:t>Contribute </a:t>
              </a:r>
              <a:r>
                <a:rPr lang="en-US" sz="1100" i="1" noProof="1">
                  <a:solidFill>
                    <a:srgbClr val="453C2C"/>
                  </a:solidFill>
                  <a:latin typeface="Arial" charset="0"/>
                  <a:cs typeface="Arial" charset="0"/>
                </a:rPr>
                <a:t>Strategically</a:t>
              </a:r>
            </a:p>
          </p:txBody>
        </p:sp>
      </p:grpSp>
      <p:sp>
        <p:nvSpPr>
          <p:cNvPr id="2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-6096" y="6553200"/>
            <a:ext cx="7680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6950324-CF9E-4F89-9EFD-2AC2F4B5B67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5" name="Venstre-opadgående pil 347"/>
          <p:cNvSpPr/>
          <p:nvPr/>
        </p:nvSpPr>
        <p:spPr>
          <a:xfrm flipH="1">
            <a:off x="878717" y="1850564"/>
            <a:ext cx="7731883" cy="4305257"/>
          </a:xfrm>
          <a:prstGeom prst="leftUpArrow">
            <a:avLst>
              <a:gd name="adj1" fmla="val 3074"/>
              <a:gd name="adj2" fmla="val 4126"/>
              <a:gd name="adj3" fmla="val 8495"/>
            </a:avLst>
          </a:prstGeom>
          <a:gradFill flip="none" rotWithShape="1">
            <a:gsLst>
              <a:gs pos="51000">
                <a:srgbClr val="FFFFFF">
                  <a:lumMod val="50000"/>
                </a:srgbClr>
              </a:gs>
              <a:gs pos="69000">
                <a:srgbClr val="FFFFFF">
                  <a:lumMod val="65000"/>
                </a:srgbClr>
              </a:gs>
              <a:gs pos="100000">
                <a:sysClr val="window" lastClr="FFFFFF">
                  <a:lumMod val="85000"/>
                  <a:alpha val="63000"/>
                </a:sysClr>
              </a:gs>
            </a:gsLst>
            <a:lin ang="27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74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0.04913 -3.7037E-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03334 1.48148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0.06649 1.11111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6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148E-6 L 0.06719 1.48148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96296E-6 L 0.06701 2.96296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L 0.06701 -7.40741E-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2"/>
          <p:cNvSpPr txBox="1">
            <a:spLocks/>
          </p:cNvSpPr>
          <p:nvPr/>
        </p:nvSpPr>
        <p:spPr>
          <a:xfrm>
            <a:off x="609600" y="2590800"/>
            <a:ext cx="8229600" cy="1988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4400" dirty="0" smtClean="0">
                <a:solidFill>
                  <a:srgbClr val="0D261F"/>
                </a:solidFill>
              </a:rPr>
              <a:t>How can organizations begin to meet the diverse needs of multiple generations?</a:t>
            </a:r>
            <a:endParaRPr lang="en-US" sz="4400" dirty="0">
              <a:solidFill>
                <a:srgbClr val="0D261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Meet the Needs of a Multi-Cultural Workforce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 bwMode="auto">
          <a:xfrm>
            <a:off x="7511142" y="1110342"/>
            <a:ext cx="1632858" cy="163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11141" y="2743200"/>
            <a:ext cx="1632859" cy="2244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11143" y="4987471"/>
            <a:ext cx="1632858" cy="1565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40086" y="5015526"/>
            <a:ext cx="2471058" cy="153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40086" y="2743201"/>
            <a:ext cx="2481944" cy="227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40085" y="1109012"/>
            <a:ext cx="2471055" cy="163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93426" y="1110342"/>
            <a:ext cx="1346660" cy="163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93427" y="2732315"/>
            <a:ext cx="1346660" cy="1711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93426" y="4419600"/>
            <a:ext cx="134666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3717" y="4340863"/>
            <a:ext cx="2249709" cy="221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3718" y="2707553"/>
            <a:ext cx="2249710" cy="1760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3717" y="1110342"/>
            <a:ext cx="2249709" cy="1614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10342"/>
            <a:ext cx="1447800" cy="1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2656" y="2696705"/>
            <a:ext cx="1476373" cy="128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85" y="3954958"/>
            <a:ext cx="1458685" cy="106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2656" y="5015821"/>
            <a:ext cx="1507470" cy="153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-6096" y="6553200"/>
            <a:ext cx="7680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6950324-CF9E-4F89-9EFD-2AC2F4B5B67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78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7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sz="2400" dirty="0" smtClean="0"/>
              <a:t>Four </a:t>
            </a:r>
            <a:r>
              <a:rPr lang="en-US" sz="2400" dirty="0"/>
              <a:t>key drivers of engagement </a:t>
            </a:r>
            <a:r>
              <a:rPr lang="en-US" sz="2400" dirty="0" smtClean="0"/>
              <a:t>for </a:t>
            </a:r>
            <a:r>
              <a:rPr lang="en-US" sz="2400" dirty="0"/>
              <a:t>each generation</a:t>
            </a:r>
            <a:r>
              <a:rPr lang="en-US" sz="2400" dirty="0" smtClean="0"/>
              <a:t>:</a:t>
            </a:r>
            <a:endParaRPr lang="en-US" sz="2800" b="1" dirty="0"/>
          </a:p>
          <a:p>
            <a:pPr marL="457200" lvl="2">
              <a:lnSpc>
                <a:spcPct val="150000"/>
              </a:lnSpc>
              <a:spcBef>
                <a:spcPts val="600"/>
              </a:spcBef>
              <a:buSzPct val="80000"/>
            </a:pPr>
            <a:r>
              <a:rPr lang="en-US" sz="2400" b="1" dirty="0">
                <a:solidFill>
                  <a:srgbClr val="1A483E"/>
                </a:solidFill>
              </a:rPr>
              <a:t>Communication</a:t>
            </a:r>
            <a:endParaRPr lang="en-US" sz="2400" dirty="0">
              <a:solidFill>
                <a:srgbClr val="1A483E"/>
              </a:solidFill>
            </a:endParaRPr>
          </a:p>
          <a:p>
            <a:pPr marL="457200" lvl="2">
              <a:lnSpc>
                <a:spcPct val="150000"/>
              </a:lnSpc>
              <a:spcBef>
                <a:spcPts val="600"/>
              </a:spcBef>
              <a:buSzPct val="80000"/>
            </a:pPr>
            <a:r>
              <a:rPr lang="en-US" sz="2400" b="1" dirty="0">
                <a:solidFill>
                  <a:srgbClr val="1A483E"/>
                </a:solidFill>
              </a:rPr>
              <a:t>Development</a:t>
            </a:r>
            <a:r>
              <a:rPr lang="en-US" sz="2400" dirty="0">
                <a:solidFill>
                  <a:srgbClr val="1A483E"/>
                </a:solidFill>
              </a:rPr>
              <a:t> </a:t>
            </a:r>
          </a:p>
          <a:p>
            <a:pPr marL="457200" lvl="2">
              <a:lnSpc>
                <a:spcPct val="150000"/>
              </a:lnSpc>
              <a:spcBef>
                <a:spcPts val="600"/>
              </a:spcBef>
              <a:buSzPct val="80000"/>
            </a:pPr>
            <a:r>
              <a:rPr lang="en-US" sz="2400" b="1" dirty="0">
                <a:solidFill>
                  <a:srgbClr val="1A483E"/>
                </a:solidFill>
              </a:rPr>
              <a:t>Coaching/Mentoring</a:t>
            </a:r>
            <a:r>
              <a:rPr lang="en-US" sz="2400" dirty="0">
                <a:solidFill>
                  <a:srgbClr val="1A483E"/>
                </a:solidFill>
              </a:rPr>
              <a:t> </a:t>
            </a:r>
          </a:p>
          <a:p>
            <a:pPr marL="457200" lvl="2">
              <a:lnSpc>
                <a:spcPct val="150000"/>
              </a:lnSpc>
              <a:spcBef>
                <a:spcPts val="600"/>
              </a:spcBef>
              <a:buSzPct val="80000"/>
            </a:pPr>
            <a:r>
              <a:rPr lang="en-US" sz="2400" b="1" dirty="0" smtClean="0">
                <a:solidFill>
                  <a:srgbClr val="1A483E"/>
                </a:solidFill>
              </a:rPr>
              <a:t>Feedback</a:t>
            </a:r>
            <a:endParaRPr lang="en-US" sz="2400" dirty="0">
              <a:solidFill>
                <a:srgbClr val="1A483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Key Drivers of Engagement</a:t>
            </a:r>
            <a:endParaRPr lang="en-US" dirty="0"/>
          </a:p>
        </p:txBody>
      </p:sp>
      <p:pic>
        <p:nvPicPr>
          <p:cNvPr id="2050" name="Picture 2" descr="C:\Users\akilker\Desktop\eng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2068515"/>
            <a:ext cx="4243388" cy="456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216418" y="2643257"/>
            <a:ext cx="1219200" cy="1219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 rot="18900000">
            <a:off x="6271423" y="3413132"/>
            <a:ext cx="1109192" cy="1076537"/>
          </a:xfrm>
          <a:prstGeom prst="arc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553200" y="2982572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934200" y="2982572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-6096" y="6553200"/>
            <a:ext cx="7680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6950324-CF9E-4F89-9EFD-2AC2F4B5B67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06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0" y="1697666"/>
            <a:ext cx="5143499" cy="571500"/>
          </a:xfrm>
        </p:spPr>
        <p:txBody>
          <a:bodyPr/>
          <a:lstStyle/>
          <a:p>
            <a:pPr marL="457200" lvl="1" indent="-22860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1A483E"/>
                </a:solidFill>
              </a:rPr>
              <a:t>Shape </a:t>
            </a:r>
            <a:r>
              <a:rPr lang="en-US" sz="2200" b="1" dirty="0">
                <a:solidFill>
                  <a:srgbClr val="1A483E"/>
                </a:solidFill>
              </a:rPr>
              <a:t>messages </a:t>
            </a:r>
            <a:r>
              <a:rPr lang="en-US" sz="2200" dirty="0"/>
              <a:t>so they will </a:t>
            </a:r>
            <a:r>
              <a:rPr lang="en-US" sz="2200" dirty="0" smtClean="0"/>
              <a:t>listen</a:t>
            </a:r>
            <a:endParaRPr lang="en-US" sz="2200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Communication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436225" y="1766100"/>
            <a:ext cx="6019799" cy="533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22860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1A483E"/>
                </a:solidFill>
              </a:rPr>
              <a:t>Vary your communication </a:t>
            </a:r>
            <a:r>
              <a:rPr lang="en-US" sz="2200" dirty="0" smtClean="0"/>
              <a:t>style/approach</a:t>
            </a:r>
            <a:endParaRPr lang="en-US" sz="2200" dirty="0"/>
          </a:p>
        </p:txBody>
      </p:sp>
      <p:pic>
        <p:nvPicPr>
          <p:cNvPr id="3074" name="Picture 2" descr="\\data1\Staff\akilker\Mike Hyter PPTs\MSU\images\megapho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1220624"/>
            <a:ext cx="3733800" cy="541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-6096" y="6553200"/>
            <a:ext cx="7680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6950324-CF9E-4F89-9EFD-2AC2F4B5B67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94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8 0.00069 L -0.25 2.22222E-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2.22222E-6 L -0.25121 -0.05602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28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0.15868 3.33333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2" grpId="2" build="p"/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data1\Departments\Product_Dev\Design\Novations Stock Photos\People\Couples\7307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25488" y="3051085"/>
            <a:ext cx="4608712" cy="316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9125" y="1404938"/>
            <a:ext cx="7991475" cy="1262062"/>
          </a:xfrm>
        </p:spPr>
        <p:txBody>
          <a:bodyPr/>
          <a:lstStyle/>
          <a:p>
            <a:pPr lvl="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1A483E"/>
                </a:solidFill>
              </a:rPr>
              <a:t>Position assignments </a:t>
            </a:r>
            <a:r>
              <a:rPr lang="en-US" sz="2400" dirty="0"/>
              <a:t>to build </a:t>
            </a:r>
            <a:r>
              <a:rPr lang="en-US" sz="2400" dirty="0" smtClean="0"/>
              <a:t>skills</a:t>
            </a:r>
          </a:p>
          <a:p>
            <a:pPr lvl="0">
              <a:buFont typeface="Arial" pitchFamily="34" charset="0"/>
              <a:buChar char="•"/>
            </a:pPr>
            <a:endParaRPr lang="en-US" sz="1200" dirty="0"/>
          </a:p>
          <a:p>
            <a:pPr lvl="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1A483E"/>
                </a:solidFill>
              </a:rPr>
              <a:t>Be </a:t>
            </a:r>
            <a:r>
              <a:rPr lang="en-US" sz="2800" b="1" dirty="0">
                <a:solidFill>
                  <a:srgbClr val="1A483E"/>
                </a:solidFill>
              </a:rPr>
              <a:t>intentional about motivating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Development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-6477000" y="6738256"/>
            <a:ext cx="10013102" cy="6672944"/>
            <a:chOff x="-6477000" y="6248400"/>
            <a:chExt cx="10013102" cy="6672944"/>
          </a:xfrm>
        </p:grpSpPr>
        <p:grpSp>
          <p:nvGrpSpPr>
            <p:cNvPr id="5" name="Group 4"/>
            <p:cNvGrpSpPr/>
            <p:nvPr/>
          </p:nvGrpSpPr>
          <p:grpSpPr>
            <a:xfrm>
              <a:off x="-6477000" y="6248400"/>
              <a:ext cx="10013102" cy="6672944"/>
              <a:chOff x="-589373" y="904874"/>
              <a:chExt cx="9733372" cy="6486526"/>
            </a:xfrm>
          </p:grpSpPr>
          <p:pic>
            <p:nvPicPr>
              <p:cNvPr id="8" name="Picture 7" descr="C:\Users\akilker\Desktop\iStock_000008786828Large.png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89373" y="904874"/>
                <a:ext cx="9733372" cy="648652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9" name="Title 1"/>
              <p:cNvSpPr txBox="1">
                <a:spLocks/>
              </p:cNvSpPr>
              <p:nvPr/>
            </p:nvSpPr>
            <p:spPr>
              <a:xfrm rot="21480000">
                <a:off x="4306623" y="1704770"/>
                <a:ext cx="3464065" cy="4150633"/>
              </a:xfrm>
              <a:prstGeom prst="rect">
                <a:avLst/>
              </a:prstGeom>
            </p:spPr>
            <p:txBody>
              <a:bodyPr anchor="ctr">
                <a:noAutofit/>
              </a:bodyPr>
              <a:lstStyle>
                <a:lvl1pPr>
                  <a:defRPr sz="3200">
                    <a:solidFill>
                      <a:srgbClr val="0D261F"/>
                    </a:solidFill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D261F"/>
                    </a:solidFill>
                    <a:effectLst/>
                    <a:uLnTx/>
                    <a:uFillTx/>
                    <a:latin typeface="Arial" pitchFamily="34" charset="0"/>
                    <a:ea typeface="+mj-ea"/>
                    <a:cs typeface="Arial" pitchFamily="34" charset="0"/>
                  </a:rPr>
                  <a:t>Development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D261F"/>
                  </a:solidFill>
                  <a:effectLst/>
                  <a:uLnTx/>
                  <a:uFillTx/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</p:grpSp>
        <p:pic>
          <p:nvPicPr>
            <p:cNvPr id="7" name="Picture 10" descr="\\data1\Staff\akilker\Mike Hyter PPTs\MSU\images\msu_logo[1].gif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60000">
              <a:off x="-4255506" y="8322613"/>
              <a:ext cx="1948146" cy="2464746"/>
            </a:xfrm>
            <a:prstGeom prst="rect">
              <a:avLst/>
            </a:prstGeom>
            <a:noFill/>
            <a:effectLst/>
          </p:spPr>
        </p:pic>
      </p:grpSp>
      <p:sp>
        <p:nvSpPr>
          <p:cNvPr id="1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-6096" y="6553200"/>
            <a:ext cx="7680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6950324-CF9E-4F89-9EFD-2AC2F4B5B67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41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03261 L 0.63576 -0.8751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00" y="-4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63576 -0.87511 C 0.71805 -0.54001 0.87448 -0.21276 0.80104 -0.01734 C 0.7276 0.17808 0.32118 0.23173 0.19496 0.29718 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0" y="586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525" y="1295400"/>
            <a:ext cx="9134476" cy="876300"/>
          </a:xfrm>
        </p:spPr>
        <p:txBody>
          <a:bodyPr/>
          <a:lstStyle/>
          <a:p>
            <a:pPr marL="0" indent="0" algn="ctr"/>
            <a:r>
              <a:rPr lang="en-US" sz="2800" b="1" dirty="0" smtClean="0">
                <a:solidFill>
                  <a:srgbClr val="1A483E"/>
                </a:solidFill>
              </a:rPr>
              <a:t>Reinforce learning for technical, </a:t>
            </a:r>
            <a:br>
              <a:rPr lang="en-US" sz="2800" b="1" dirty="0" smtClean="0">
                <a:solidFill>
                  <a:srgbClr val="1A483E"/>
                </a:solidFill>
              </a:rPr>
            </a:br>
            <a:r>
              <a:rPr lang="en-US" sz="2800" b="1" dirty="0" smtClean="0">
                <a:solidFill>
                  <a:srgbClr val="1A483E"/>
                </a:solidFill>
              </a:rPr>
              <a:t>relational and influencing skills</a:t>
            </a:r>
            <a:endParaRPr lang="en-US" sz="2800" b="1" dirty="0">
              <a:solidFill>
                <a:srgbClr val="1A483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Coaching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-30385" y="3266952"/>
            <a:ext cx="9197536" cy="2220272"/>
            <a:chOff x="2283565" y="1600199"/>
            <a:chExt cx="11270505" cy="2720683"/>
          </a:xfrm>
        </p:grpSpPr>
        <p:pic>
          <p:nvPicPr>
            <p:cNvPr id="5122" name="Picture 2" descr="C:\Users\akilker\Desktop\2009-06-05-social-skills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433"/>
            <a:stretch/>
          </p:blipFill>
          <p:spPr bwMode="auto">
            <a:xfrm>
              <a:off x="4541368" y="1600199"/>
              <a:ext cx="4463322" cy="2720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akilker\Desktop\2009-06-05-social-skills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5240"/>
            <a:stretch/>
          </p:blipFill>
          <p:spPr bwMode="auto">
            <a:xfrm>
              <a:off x="6822144" y="1600199"/>
              <a:ext cx="6731926" cy="2710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Users\akilker\Desktop\2009-06-05-social-skills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4926"/>
            <a:stretch/>
          </p:blipFill>
          <p:spPr bwMode="auto">
            <a:xfrm>
              <a:off x="2283565" y="1600199"/>
              <a:ext cx="2257803" cy="2720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0" y="2505295"/>
            <a:ext cx="9144000" cy="771786"/>
          </a:xfrm>
          <a:prstGeom prst="rect">
            <a:avLst/>
          </a:prstGeom>
          <a:gradFill flip="none" rotWithShape="1">
            <a:gsLst>
              <a:gs pos="0">
                <a:srgbClr val="548654">
                  <a:tint val="66000"/>
                  <a:satMod val="160000"/>
                </a:srgbClr>
              </a:gs>
              <a:gs pos="38000">
                <a:srgbClr val="548654">
                  <a:tint val="44500"/>
                  <a:satMod val="160000"/>
                </a:srgbClr>
              </a:gs>
              <a:gs pos="94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0" y="5476613"/>
            <a:ext cx="9144000" cy="771786"/>
          </a:xfrm>
          <a:prstGeom prst="rect">
            <a:avLst/>
          </a:prstGeom>
          <a:gradFill flip="none" rotWithShape="1">
            <a:gsLst>
              <a:gs pos="0">
                <a:srgbClr val="548654">
                  <a:tint val="66000"/>
                  <a:satMod val="160000"/>
                </a:srgbClr>
              </a:gs>
              <a:gs pos="38000">
                <a:srgbClr val="548654">
                  <a:tint val="44500"/>
                  <a:satMod val="160000"/>
                </a:srgbClr>
              </a:gs>
              <a:gs pos="94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-6096" y="6553200"/>
            <a:ext cx="7680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6950324-CF9E-4F89-9EFD-2AC2F4B5B67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48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4325" y="1404938"/>
            <a:ext cx="8296275" cy="4610100"/>
          </a:xfrm>
        </p:spPr>
        <p:txBody>
          <a:bodyPr/>
          <a:lstStyle/>
          <a:p>
            <a:pPr lvl="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1A483E"/>
                </a:solidFill>
              </a:rPr>
              <a:t>Be </a:t>
            </a:r>
            <a:r>
              <a:rPr lang="en-US" sz="2400" b="1" dirty="0">
                <a:solidFill>
                  <a:srgbClr val="1A483E"/>
                </a:solidFill>
              </a:rPr>
              <a:t>clear about </a:t>
            </a:r>
            <a:r>
              <a:rPr lang="en-US" sz="2400" b="1" dirty="0" smtClean="0">
                <a:solidFill>
                  <a:srgbClr val="1A483E"/>
                </a:solidFill>
              </a:rPr>
              <a:t>expectations</a:t>
            </a:r>
            <a:endParaRPr lang="en-US" sz="2400" b="1" dirty="0">
              <a:solidFill>
                <a:srgbClr val="1A483E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1A483E"/>
                </a:solidFill>
              </a:rPr>
              <a:t>Provide </a:t>
            </a:r>
            <a:r>
              <a:rPr lang="en-US" sz="2400" b="1" dirty="0">
                <a:solidFill>
                  <a:srgbClr val="1A483E"/>
                </a:solidFill>
              </a:rPr>
              <a:t>candid assessments about progress or improvement needs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Feedback</a:t>
            </a:r>
            <a:endParaRPr 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-6096" y="6553200"/>
            <a:ext cx="7680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6950324-CF9E-4F89-9EFD-2AC2F4B5B674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Dilbert___Six_Sigma_Training,_Idiot_Couch_and__Wally_AA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47800" y="2819400"/>
            <a:ext cx="6231467" cy="3505200"/>
          </a:xfrm>
          <a:prstGeom prst="rect">
            <a:avLst/>
          </a:prstGeom>
          <a:ln w="28575">
            <a:solidFill>
              <a:srgbClr val="1A483E"/>
            </a:solidFill>
          </a:ln>
        </p:spPr>
      </p:pic>
    </p:spTree>
    <p:extLst>
      <p:ext uri="{BB962C8B-B14F-4D97-AF65-F5344CB8AC3E}">
        <p14:creationId xmlns:p14="http://schemas.microsoft.com/office/powerpoint/2010/main" val="388473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1000" indent="-381000">
              <a:buClr>
                <a:srgbClr val="0D261F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1A483E"/>
                </a:solidFill>
              </a:rPr>
              <a:t>Employee Engagement</a:t>
            </a:r>
          </a:p>
          <a:p>
            <a:pPr marL="381000" indent="-381000">
              <a:buClr>
                <a:srgbClr val="0D261F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1A483E"/>
                </a:solidFill>
              </a:rPr>
              <a:t>The Manager’s Mindset</a:t>
            </a:r>
          </a:p>
          <a:p>
            <a:pPr marL="381000" indent="-381000">
              <a:buClr>
                <a:srgbClr val="0D261F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1A483E"/>
                </a:solidFill>
              </a:rPr>
              <a:t>The Development Roadmap</a:t>
            </a:r>
          </a:p>
          <a:p>
            <a:pPr marL="381000" indent="-381000">
              <a:buClr>
                <a:srgbClr val="0D261F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1A483E"/>
                </a:solidFill>
              </a:rPr>
              <a:t>How to meet the need</a:t>
            </a:r>
          </a:p>
        </p:txBody>
      </p:sp>
      <p:sp>
        <p:nvSpPr>
          <p:cNvPr id="41" name="Title 40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4800600" y="1524000"/>
            <a:ext cx="4111210" cy="4111210"/>
            <a:chOff x="4800600" y="1600200"/>
            <a:chExt cx="4111210" cy="411121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20" name="Oval 19"/>
            <p:cNvSpPr/>
            <p:nvPr/>
          </p:nvSpPr>
          <p:spPr>
            <a:xfrm>
              <a:off x="4800600" y="1600200"/>
              <a:ext cx="4111210" cy="411121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3175">
              <a:solidFill>
                <a:srgbClr val="0D26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935963" y="1745427"/>
              <a:ext cx="3836894" cy="383689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3175">
              <a:solidFill>
                <a:srgbClr val="0D26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223294" y="1650400"/>
              <a:ext cx="1143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12</a:t>
              </a:r>
              <a:endPara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581884" y="4875633"/>
              <a:ext cx="5764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6</a:t>
              </a:r>
              <a:endPara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226010" y="3275433"/>
              <a:ext cx="5764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06378" y="3275433"/>
              <a:ext cx="5764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9</a:t>
              </a:r>
              <a:endPara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78010" y="4077148"/>
              <a:ext cx="5764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8</a:t>
              </a:r>
              <a:endPara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87610" y="4654474"/>
              <a:ext cx="5764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7</a:t>
              </a:r>
              <a:endPara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410220" y="4654474"/>
              <a:ext cx="5764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997410" y="4077148"/>
              <a:ext cx="5764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92442" y="2487706"/>
              <a:ext cx="9475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997410" y="2487706"/>
              <a:ext cx="5764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602042" y="1911274"/>
              <a:ext cx="9475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11</a:t>
              </a:r>
              <a:endPara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235410" y="1911274"/>
              <a:ext cx="9475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12594" y="1927348"/>
            <a:ext cx="86958" cy="3346526"/>
            <a:chOff x="4114800" y="1981200"/>
            <a:chExt cx="86958" cy="3346526"/>
          </a:xfrm>
        </p:grpSpPr>
        <p:sp>
          <p:nvSpPr>
            <p:cNvPr id="27" name="Rounded Rectangle 26"/>
            <p:cNvSpPr/>
            <p:nvPr/>
          </p:nvSpPr>
          <p:spPr>
            <a:xfrm>
              <a:off x="4114800" y="1981200"/>
              <a:ext cx="86958" cy="16764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4114800" y="3651326"/>
              <a:ext cx="86958" cy="1676400"/>
            </a:xfrm>
            <a:prstGeom prst="round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  <a:alpha val="0"/>
                  </a:srgbClr>
                </a:gs>
                <a:gs pos="50000">
                  <a:srgbClr val="C00000">
                    <a:shade val="67500"/>
                    <a:satMod val="115000"/>
                    <a:alpha val="0"/>
                  </a:srgbClr>
                </a:gs>
                <a:gs pos="100000">
                  <a:srgbClr val="C00000">
                    <a:shade val="100000"/>
                    <a:satMod val="115000"/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14589" y="1925923"/>
            <a:ext cx="86958" cy="3346526"/>
            <a:chOff x="4114800" y="1981200"/>
            <a:chExt cx="86958" cy="3346526"/>
          </a:xfrm>
        </p:grpSpPr>
        <p:sp>
          <p:nvSpPr>
            <p:cNvPr id="22" name="Rounded Rectangle 21"/>
            <p:cNvSpPr/>
            <p:nvPr/>
          </p:nvSpPr>
          <p:spPr>
            <a:xfrm>
              <a:off x="4114800" y="1981200"/>
              <a:ext cx="86958" cy="1676400"/>
            </a:xfrm>
            <a:prstGeom prst="round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114800" y="3651326"/>
              <a:ext cx="86958" cy="1676400"/>
            </a:xfrm>
            <a:prstGeom prst="round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  <a:alpha val="0"/>
                  </a:srgbClr>
                </a:gs>
                <a:gs pos="50000">
                  <a:srgbClr val="C00000">
                    <a:shade val="67500"/>
                    <a:satMod val="115000"/>
                    <a:alpha val="0"/>
                  </a:srgbClr>
                </a:gs>
                <a:gs pos="100000">
                  <a:srgbClr val="C00000">
                    <a:shade val="100000"/>
                    <a:satMod val="115000"/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Oval 20"/>
          <p:cNvSpPr/>
          <p:nvPr/>
        </p:nvSpPr>
        <p:spPr>
          <a:xfrm flipV="1">
            <a:off x="6783588" y="3516852"/>
            <a:ext cx="147022" cy="147022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3175">
            <a:solidFill>
              <a:srgbClr val="0D26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-6477000" y="6248400"/>
            <a:ext cx="10013102" cy="6672944"/>
            <a:chOff x="-6477000" y="6248400"/>
            <a:chExt cx="10013102" cy="6672944"/>
          </a:xfrm>
        </p:grpSpPr>
        <p:grpSp>
          <p:nvGrpSpPr>
            <p:cNvPr id="35" name="Group 34"/>
            <p:cNvGrpSpPr/>
            <p:nvPr/>
          </p:nvGrpSpPr>
          <p:grpSpPr>
            <a:xfrm>
              <a:off x="-6477000" y="6248400"/>
              <a:ext cx="10013102" cy="6672944"/>
              <a:chOff x="-589373" y="904874"/>
              <a:chExt cx="9733372" cy="6486526"/>
            </a:xfrm>
          </p:grpSpPr>
          <p:pic>
            <p:nvPicPr>
              <p:cNvPr id="33" name="Picture 32" descr="C:\Users\akilker\Desktop\iStock_000008786828Large.png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89373" y="904874"/>
                <a:ext cx="9733372" cy="648652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4" name="Title 1"/>
              <p:cNvSpPr txBox="1">
                <a:spLocks/>
              </p:cNvSpPr>
              <p:nvPr/>
            </p:nvSpPr>
            <p:spPr>
              <a:xfrm rot="21480000">
                <a:off x="4306622" y="2090032"/>
                <a:ext cx="3464065" cy="4150633"/>
              </a:xfrm>
              <a:prstGeom prst="rect">
                <a:avLst/>
              </a:prstGeom>
            </p:spPr>
            <p:txBody>
              <a:bodyPr anchor="ctr">
                <a:noAutofit/>
              </a:bodyPr>
              <a:lstStyle>
                <a:lvl1pPr>
                  <a:defRPr sz="3200">
                    <a:solidFill>
                      <a:srgbClr val="0D261F"/>
                    </a:solidFill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D261F"/>
                    </a:solidFill>
                    <a:effectLst/>
                    <a:uLnTx/>
                    <a:uFillTx/>
                    <a:latin typeface="Arial" pitchFamily="34" charset="0"/>
                    <a:ea typeface="+mj-ea"/>
                    <a:cs typeface="Arial" pitchFamily="34" charset="0"/>
                  </a:rPr>
                  <a:t>Agenda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D261F"/>
                  </a:solidFill>
                  <a:effectLst/>
                  <a:uLnTx/>
                  <a:uFillTx/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</p:grpSp>
        <p:pic>
          <p:nvPicPr>
            <p:cNvPr id="2058" name="Picture 10" descr="\\data1\Staff\akilker\Mike Hyter PPTs\MSU\images\msu_logo[1].gif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60000">
              <a:off x="-4255506" y="8322613"/>
              <a:ext cx="1948146" cy="2464746"/>
            </a:xfrm>
            <a:prstGeom prst="rect">
              <a:avLst/>
            </a:prstGeom>
            <a:noFill/>
            <a:effectLst/>
          </p:spPr>
        </p:pic>
      </p:grpSp>
      <p:sp>
        <p:nvSpPr>
          <p:cNvPr id="3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-6096" y="6553200"/>
            <a:ext cx="7680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6950324-CF9E-4F89-9EFD-2AC2F4B5B674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03261 L 0.63576 -0.8751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00" y="-4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63576 -0.87511 C 0.71805 -0.54001 0.87448 -0.21276 0.80104 -0.01734 C 0.7276 0.17808 0.32118 0.23173 0.19496 0.29718 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0" y="586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21600000">
                                      <p:cBhvr>
                                        <p:cTn id="26" dur="6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1800000">
                                      <p:cBhvr>
                                        <p:cTn id="28" dur="6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753644"/>
            <a:ext cx="9144000" cy="3081403"/>
          </a:xfrm>
          <a:prstGeom prst="rect">
            <a:avLst/>
          </a:prstGeom>
          <a:solidFill>
            <a:srgbClr val="0D261F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Inclusion is Measured by Employee Engagement</a:t>
            </a:r>
            <a:endParaRPr lang="en-US" dirty="0"/>
          </a:p>
        </p:txBody>
      </p:sp>
      <p:pic>
        <p:nvPicPr>
          <p:cNvPr id="2" name="GN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28800" y="1763290"/>
            <a:ext cx="5460901" cy="3071757"/>
          </a:xfrm>
          <a:prstGeom prst="rect">
            <a:avLst/>
          </a:prstGeom>
          <a:effectLst/>
        </p:spPr>
      </p:pic>
      <p:sp>
        <p:nvSpPr>
          <p:cNvPr id="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-6096" y="6553200"/>
            <a:ext cx="7680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6950324-CF9E-4F89-9EFD-2AC2F4B5B67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87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314325" y="1404938"/>
            <a:ext cx="5781675" cy="5300662"/>
          </a:xfrm>
        </p:spPr>
        <p:txBody>
          <a:bodyPr/>
          <a:lstStyle/>
          <a:p>
            <a:r>
              <a:rPr lang="en-US" sz="4000" dirty="0" smtClean="0"/>
              <a:t>The Power of Inclusion</a:t>
            </a:r>
          </a:p>
          <a:p>
            <a:r>
              <a:rPr lang="en-US" sz="2800" b="0" dirty="0" smtClean="0"/>
              <a:t>Collaborating Through </a:t>
            </a:r>
            <a:r>
              <a:rPr lang="en-US" sz="2800" b="0" dirty="0" smtClean="0"/>
              <a:t>Others</a:t>
            </a:r>
            <a:endParaRPr lang="en-US" sz="2800" b="0" dirty="0" smtClean="0"/>
          </a:p>
        </p:txBody>
      </p:sp>
      <p:pic>
        <p:nvPicPr>
          <p:cNvPr id="1030" name="Picture 6" descr="\\data1\Departments\Product_Dev\Design\Novations Stock Photos\People\Singles\Men\AA030578.JPG"/>
          <p:cNvPicPr>
            <a:picLocks noChangeAspect="1" noChangeArrowheads="1"/>
          </p:cNvPicPr>
          <p:nvPr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29"/>
          <a:stretch/>
        </p:blipFill>
        <p:spPr bwMode="auto">
          <a:xfrm>
            <a:off x="7260516" y="2895600"/>
            <a:ext cx="1883484" cy="2438400"/>
          </a:xfrm>
          <a:prstGeom prst="rect">
            <a:avLst/>
          </a:prstGeom>
          <a:noFill/>
        </p:spPr>
      </p:pic>
      <p:pic>
        <p:nvPicPr>
          <p:cNvPr id="1031" name="Picture 7" descr="\\data1\Departments\Product_Dev\Design\Novations Stock Photos\People\Singles\Men\AA030589.JPG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887"/>
          <a:stretch>
            <a:fillRect/>
          </a:stretch>
        </p:blipFill>
        <p:spPr bwMode="auto">
          <a:xfrm>
            <a:off x="3602916" y="2895600"/>
            <a:ext cx="1866331" cy="2438400"/>
          </a:xfrm>
          <a:prstGeom prst="rect">
            <a:avLst/>
          </a:prstGeom>
          <a:noFill/>
        </p:spPr>
      </p:pic>
      <p:pic>
        <p:nvPicPr>
          <p:cNvPr id="1032" name="Picture 8" descr="\\data1\Departments\Product_Dev\Design\Novations Stock Photos\People\Singles\Men\AA031385.JPG"/>
          <p:cNvPicPr>
            <a:picLocks noChangeAspect="1" noChangeArrowheads="1"/>
          </p:cNvPicPr>
          <p:nvPr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0"/>
          <a:stretch/>
        </p:blipFill>
        <p:spPr bwMode="auto">
          <a:xfrm>
            <a:off x="0" y="2895600"/>
            <a:ext cx="1914864" cy="2444750"/>
          </a:xfrm>
          <a:prstGeom prst="rect">
            <a:avLst/>
          </a:prstGeom>
          <a:noFill/>
        </p:spPr>
      </p:pic>
      <p:pic>
        <p:nvPicPr>
          <p:cNvPr id="1026" name="Picture 2" descr="\\data1\Departments\Product_Dev\Design\Novations Stock Photos\People\Singles\Women\73115.JPG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2895600"/>
            <a:ext cx="1785150" cy="2438400"/>
          </a:xfrm>
          <a:prstGeom prst="rect">
            <a:avLst/>
          </a:prstGeom>
          <a:noFill/>
        </p:spPr>
      </p:pic>
      <p:pic>
        <p:nvPicPr>
          <p:cNvPr id="2" name="Picture 5" descr="\\data1\Departments\Product_Dev\Design\Novations Stock Photos\People\Singles\Women\75039.JPG"/>
          <p:cNvPicPr>
            <a:picLocks noChangeAspect="1" noChangeArrowheads="1"/>
          </p:cNvPicPr>
          <p:nvPr/>
        </p:nvPicPr>
        <p:blipFill>
          <a:blip r:embed="rId6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8051" y="2895600"/>
            <a:ext cx="1792465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245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5962"/>
            <a:ext cx="5019675" cy="3729038"/>
          </a:xfrm>
        </p:spPr>
        <p:txBody>
          <a:bodyPr/>
          <a:lstStyle/>
          <a:p>
            <a:pPr marL="0" indent="0" algn="ctr"/>
            <a:r>
              <a:rPr lang="en-US" sz="3200" b="1" dirty="0">
                <a:solidFill>
                  <a:srgbClr val="0D261F"/>
                </a:solidFill>
              </a:rPr>
              <a:t>DIVERSITY DEFINED</a:t>
            </a:r>
          </a:p>
          <a:p>
            <a:pPr marL="0" indent="0" algn="ctr"/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presence of differences that make each person unique, that can be used to differentiate groups and people from one another.</a:t>
            </a:r>
          </a:p>
          <a:p>
            <a:pPr marL="0" indent="0" algn="ctr"/>
            <a:endParaRPr lang="en-US" sz="4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/>
            <a:r>
              <a:rPr lang="en-US" sz="3200" b="1" dirty="0" smtClean="0">
                <a:solidFill>
                  <a:srgbClr val="0D261F"/>
                </a:solidFill>
              </a:rPr>
              <a:t>INCLUSION DEFINED</a:t>
            </a:r>
            <a:endParaRPr lang="en-US" sz="3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/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full engagement and development of </a:t>
            </a:r>
            <a:b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all associates</a:t>
            </a:r>
          </a:p>
        </p:txBody>
      </p:sp>
      <p:sp>
        <p:nvSpPr>
          <p:cNvPr id="17" name="Rectangle 6"/>
          <p:cNvSpPr txBox="1">
            <a:spLocks noChangeArrowheads="1"/>
          </p:cNvSpPr>
          <p:nvPr/>
        </p:nvSpPr>
        <p:spPr bwMode="auto">
          <a:xfrm>
            <a:off x="5511379" y="3220290"/>
            <a:ext cx="3244850" cy="1140996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000" dir="5400000" sy="-100000" algn="bl" rotWithShape="0"/>
          </a:effectLst>
        </p:spPr>
        <p:txBody>
          <a:bodyPr anchor="ctr" anchorCtr="1"/>
          <a:lstStyle/>
          <a:p>
            <a:pPr marL="190500" indent="-190500" algn="ctr" eaLnBrk="0" hangingPunct="0">
              <a:spcBef>
                <a:spcPct val="20000"/>
              </a:spcBef>
              <a:buClr>
                <a:srgbClr val="FCB034"/>
              </a:buClr>
              <a:buFont typeface="Wingdings" pitchFamily="2" charset="2"/>
              <a:buNone/>
              <a:defRPr/>
            </a:pPr>
            <a:r>
              <a:rPr lang="en-US" sz="2800" b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DEVELOPMENT </a:t>
            </a:r>
          </a:p>
          <a:p>
            <a:pPr marL="190500" indent="-190500" algn="ctr" eaLnBrk="0" hangingPunct="0">
              <a:spcBef>
                <a:spcPct val="20000"/>
              </a:spcBef>
              <a:buClr>
                <a:srgbClr val="FCB034"/>
              </a:buClr>
              <a:buFont typeface="Wingdings" pitchFamily="2" charset="2"/>
              <a:buNone/>
              <a:defRPr/>
            </a:pPr>
            <a:r>
              <a:rPr lang="en-US" sz="2800" b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 THE ANSWER</a:t>
            </a:r>
            <a:endParaRPr lang="en-GB" sz="280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 descr="\\data1\Departments\Product_Dev\Design\Novations Stock Photos\People\Singles\Women\AA030602.JPG"/>
          <p:cNvPicPr>
            <a:picLocks noChangeAspect="1" noChangeArrowheads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1379" y="1578233"/>
            <a:ext cx="3226642" cy="4425110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-6477000" y="6248400"/>
            <a:ext cx="10013102" cy="6672944"/>
            <a:chOff x="-6477000" y="6248400"/>
            <a:chExt cx="10013102" cy="6672944"/>
          </a:xfrm>
        </p:grpSpPr>
        <p:grpSp>
          <p:nvGrpSpPr>
            <p:cNvPr id="6" name="Group 34"/>
            <p:cNvGrpSpPr/>
            <p:nvPr/>
          </p:nvGrpSpPr>
          <p:grpSpPr>
            <a:xfrm>
              <a:off x="-6477000" y="6248400"/>
              <a:ext cx="10013102" cy="6672944"/>
              <a:chOff x="-589373" y="904874"/>
              <a:chExt cx="9733372" cy="6486526"/>
            </a:xfrm>
          </p:grpSpPr>
          <p:pic>
            <p:nvPicPr>
              <p:cNvPr id="9" name="Picture 8" descr="C:\Users\akilker\Desktop\iStock_000008786828Large.png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89373" y="904874"/>
                <a:ext cx="9733372" cy="648652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0" name="Title 1"/>
              <p:cNvSpPr txBox="1">
                <a:spLocks/>
              </p:cNvSpPr>
              <p:nvPr/>
            </p:nvSpPr>
            <p:spPr>
              <a:xfrm rot="21480000">
                <a:off x="4306622" y="2090032"/>
                <a:ext cx="3464065" cy="4150633"/>
              </a:xfrm>
              <a:prstGeom prst="rect">
                <a:avLst/>
              </a:prstGeom>
            </p:spPr>
            <p:txBody>
              <a:bodyPr anchor="ctr">
                <a:noAutofit/>
              </a:bodyPr>
              <a:lstStyle>
                <a:lvl1pPr>
                  <a:defRPr sz="3200">
                    <a:solidFill>
                      <a:srgbClr val="0D261F"/>
                    </a:solidFill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D261F"/>
                    </a:solidFill>
                    <a:effectLst/>
                    <a:uLnTx/>
                    <a:uFillTx/>
                    <a:latin typeface="Arial" pitchFamily="34" charset="0"/>
                    <a:ea typeface="+mj-ea"/>
                    <a:cs typeface="Arial" pitchFamily="34" charset="0"/>
                  </a:rPr>
                  <a:t>Diversity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smtClean="0">
                    <a:latin typeface="Arial" pitchFamily="34" charset="0"/>
                    <a:ea typeface="+mj-ea"/>
                    <a:cs typeface="Arial" pitchFamily="34" charset="0"/>
                  </a:rPr>
                  <a:t>&amp; Inclusion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D261F"/>
                  </a:solidFill>
                  <a:effectLst/>
                  <a:uLnTx/>
                  <a:uFillTx/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</p:grpSp>
        <p:pic>
          <p:nvPicPr>
            <p:cNvPr id="8" name="Picture 10" descr="\\data1\Staff\akilker\Mike Hyter PPTs\MSU\images\msu_logo[1].gif"/>
            <p:cNvPicPr>
              <a:picLocks noChangeAspect="1" noChangeArrowheads="1"/>
            </p:cNvPicPr>
            <p:nvPr/>
          </p:nvPicPr>
          <p:blipFill>
            <a:blip r:embed="rId4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60000">
              <a:off x="-4255506" y="8322613"/>
              <a:ext cx="1948146" cy="2464746"/>
            </a:xfrm>
            <a:prstGeom prst="rect">
              <a:avLst/>
            </a:prstGeom>
            <a:noFill/>
            <a:effectLst/>
          </p:spPr>
        </p:pic>
      </p:grpSp>
      <p:pic>
        <p:nvPicPr>
          <p:cNvPr id="3076" name="Picture 4" descr="\\data1\Departments\Product_Dev\Design\Novations Stock Photos\People\Singles\Men\SS33041.JPG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1566244"/>
            <a:ext cx="3733800" cy="4453556"/>
          </a:xfrm>
          <a:prstGeom prst="rect">
            <a:avLst/>
          </a:prstGeom>
          <a:noFill/>
        </p:spPr>
      </p:pic>
      <p:pic>
        <p:nvPicPr>
          <p:cNvPr id="3075" name="Picture 3" descr="\\data1\Departments\Product_Dev\Design\Novations Stock Photos\People\Singles\Women\cob100.jpg"/>
          <p:cNvPicPr>
            <a:picLocks noChangeAspect="1" noChangeArrowheads="1"/>
          </p:cNvPicPr>
          <p:nvPr/>
        </p:nvPicPr>
        <p:blipFill>
          <a:blip r:embed="rId6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3955" y="1578279"/>
            <a:ext cx="2961490" cy="4435920"/>
          </a:xfrm>
          <a:prstGeom prst="rect">
            <a:avLst/>
          </a:prstGeom>
          <a:noFill/>
        </p:spPr>
      </p:pic>
      <p:sp>
        <p:nvSpPr>
          <p:cNvPr id="18" name="Title 40"/>
          <p:cNvSpPr>
            <a:spLocks noGrp="1"/>
          </p:cNvSpPr>
          <p:nvPr>
            <p:ph type="title" idx="4294967295"/>
          </p:nvPr>
        </p:nvSpPr>
        <p:spPr>
          <a:xfrm>
            <a:off x="152400" y="621252"/>
            <a:ext cx="8229600" cy="4455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Diversity &amp; Inclusion</a:t>
            </a:r>
            <a:endParaRPr lang="en-US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-6096" y="6553200"/>
            <a:ext cx="7680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6950324-CF9E-4F89-9EFD-2AC2F4B5B674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6 L 0.63576 -0.8752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00" y="-43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63576 -0.87511 C 0.71805 -0.54001 0.87448 -0.21276 0.80104 -0.01734 C 0.7276 0.17808 0.32118 0.23173 0.19496 0.29718 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0" y="586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4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4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4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4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753644"/>
            <a:ext cx="9144000" cy="3081403"/>
          </a:xfrm>
          <a:prstGeom prst="rect">
            <a:avLst/>
          </a:prstGeom>
          <a:solidFill>
            <a:srgbClr val="0D261F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he Office - Diversity Day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28800" y="1742886"/>
            <a:ext cx="5479995" cy="3081403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-6096" y="6553200"/>
            <a:ext cx="7680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6950324-CF9E-4F89-9EFD-2AC2F4B5B67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76847" y="4836485"/>
            <a:ext cx="54799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All Rights Reserved. NBC Universal, Inc.</a:t>
            </a:r>
            <a:endParaRPr lang="en-US" sz="9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data1\Departments\Product_Dev\Design\Novations Stock Photos\People\Groups\Groups - Men and Women\78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08663" y="1095854"/>
            <a:ext cx="10152663" cy="741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Employee Engagement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4876800"/>
            <a:ext cx="9144000" cy="12954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4876801"/>
            <a:ext cx="9144000" cy="1219200"/>
          </a:xfrm>
        </p:spPr>
        <p:txBody>
          <a:bodyPr vert="horz"/>
          <a:lstStyle/>
          <a:p>
            <a:pPr marL="0" algn="ctr">
              <a:buNone/>
            </a:pPr>
            <a:r>
              <a:rPr lang="en-US" sz="2400" dirty="0" smtClean="0"/>
              <a:t>The emotional connection employees have with the company that influences the extent to which they are willing to demonstrate consistently high levels of commitment and contribution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-6096" y="6553200"/>
            <a:ext cx="7680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6950324-CF9E-4F89-9EFD-2AC2F4B5B674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04938"/>
            <a:ext cx="8382000" cy="652462"/>
          </a:xfrm>
        </p:spPr>
        <p:txBody>
          <a:bodyPr/>
          <a:lstStyle/>
          <a:p>
            <a:pPr marL="0" indent="0" algn="r"/>
            <a:r>
              <a:rPr lang="en-US" sz="2800" b="1" dirty="0" smtClean="0">
                <a:solidFill>
                  <a:srgbClr val="548654"/>
                </a:solidFill>
              </a:rPr>
              <a:t>Perform </a:t>
            </a:r>
            <a:r>
              <a:rPr lang="en-US" sz="2800" b="1" dirty="0">
                <a:solidFill>
                  <a:srgbClr val="548654"/>
                </a:solidFill>
              </a:rPr>
              <a:t>20% better</a:t>
            </a:r>
            <a:r>
              <a:rPr lang="en-US" sz="1800" b="1" dirty="0">
                <a:solidFill>
                  <a:srgbClr val="548654"/>
                </a:solidFill>
              </a:rPr>
              <a:t>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are </a:t>
            </a:r>
            <a:r>
              <a:rPr lang="en-US" sz="2800" b="1" dirty="0">
                <a:solidFill>
                  <a:srgbClr val="548654"/>
                </a:solidFill>
              </a:rPr>
              <a:t>87% less likely to leave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Corporate Leadership Council, 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2004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Research on Employee Engagement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533400" y="2209800"/>
            <a:ext cx="4495800" cy="2743200"/>
            <a:chOff x="-533400" y="2209800"/>
            <a:chExt cx="4495800" cy="2743200"/>
          </a:xfrm>
        </p:grpSpPr>
        <p:sp>
          <p:nvSpPr>
            <p:cNvPr id="7" name="Rounded Rectangle 6"/>
            <p:cNvSpPr/>
            <p:nvPr/>
          </p:nvSpPr>
          <p:spPr>
            <a:xfrm>
              <a:off x="-533400" y="2209800"/>
              <a:ext cx="4495800" cy="2743200"/>
            </a:xfrm>
            <a:prstGeom prst="roundRect">
              <a:avLst/>
            </a:prstGeom>
            <a:solidFill>
              <a:srgbClr val="0D26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ontent Placeholder 1"/>
            <p:cNvSpPr txBox="1">
              <a:spLocks/>
            </p:cNvSpPr>
            <p:nvPr/>
          </p:nvSpPr>
          <p:spPr>
            <a:xfrm>
              <a:off x="152401" y="2209800"/>
              <a:ext cx="3657599" cy="2513706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tabLst/>
                <a:defRPr sz="2000" b="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/>
              <a:r>
                <a:rPr lang="en-US" sz="5400" dirty="0" smtClean="0">
                  <a:solidFill>
                    <a:schemeClr val="bg1"/>
                  </a:solidFill>
                </a:rPr>
                <a:t>Fully</a:t>
              </a:r>
              <a:r>
                <a:rPr lang="en-US" sz="5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6000" b="1" dirty="0" smtClean="0">
                  <a:solidFill>
                    <a:schemeClr val="bg1"/>
                  </a:solidFill>
                </a:rPr>
                <a:t/>
              </a:r>
              <a:br>
                <a:rPr lang="en-US" sz="6000" b="1" dirty="0" smtClean="0">
                  <a:solidFill>
                    <a:schemeClr val="bg1"/>
                  </a:solidFill>
                </a:rPr>
              </a:br>
              <a:r>
                <a:rPr lang="en-US" sz="6000" b="1" dirty="0" smtClean="0">
                  <a:solidFill>
                    <a:schemeClr val="bg1"/>
                  </a:solidFill>
                </a:rPr>
                <a:t>engaged</a:t>
              </a:r>
              <a:br>
                <a:rPr lang="en-US" sz="6000" b="1" dirty="0" smtClean="0">
                  <a:solidFill>
                    <a:schemeClr val="bg1"/>
                  </a:solidFill>
                </a:rPr>
              </a:br>
              <a:r>
                <a:rPr lang="en-US" sz="5400" dirty="0" smtClean="0">
                  <a:solidFill>
                    <a:schemeClr val="bg1"/>
                  </a:solidFill>
                </a:rPr>
                <a:t>employees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Content Placeholder 1"/>
          <p:cNvSpPr txBox="1">
            <a:spLocks/>
          </p:cNvSpPr>
          <p:nvPr/>
        </p:nvSpPr>
        <p:spPr>
          <a:xfrm>
            <a:off x="4114801" y="2628900"/>
            <a:ext cx="5029199" cy="19431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2800" b="1" dirty="0" smtClean="0">
                <a:solidFill>
                  <a:srgbClr val="548654"/>
                </a:solidFill>
              </a:rPr>
              <a:t>Feel more secure</a:t>
            </a:r>
            <a:r>
              <a:rPr lang="en-US" sz="2800" dirty="0" smtClean="0">
                <a:solidFill>
                  <a:srgbClr val="548654"/>
                </a:solidFill>
              </a:rPr>
              <a:t>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 work, are </a:t>
            </a:r>
            <a:r>
              <a:rPr lang="en-US" sz="2800" b="1" dirty="0" smtClean="0">
                <a:solidFill>
                  <a:srgbClr val="548654"/>
                </a:solidFill>
              </a:rPr>
              <a:t>more productive</a:t>
            </a:r>
            <a:r>
              <a:rPr lang="en-US" sz="2800" dirty="0" smtClean="0">
                <a:solidFill>
                  <a:srgbClr val="548654"/>
                </a:solidFill>
              </a:rPr>
              <a:t>, </a:t>
            </a:r>
            <a:r>
              <a:rPr lang="en-US" sz="2800" b="1" dirty="0" smtClean="0">
                <a:solidFill>
                  <a:srgbClr val="548654"/>
                </a:solidFill>
              </a:rPr>
              <a:t>profitable</a:t>
            </a:r>
            <a:r>
              <a:rPr lang="en-US" sz="2800" dirty="0" smtClean="0">
                <a:solidFill>
                  <a:srgbClr val="548654"/>
                </a:solidFill>
              </a:rPr>
              <a:t>, </a:t>
            </a:r>
            <a:r>
              <a:rPr lang="en-US" sz="2800" b="1" dirty="0" smtClean="0">
                <a:solidFill>
                  <a:srgbClr val="548654"/>
                </a:solidFill>
              </a:rPr>
              <a:t>safer</a:t>
            </a:r>
            <a:r>
              <a:rPr lang="en-US" sz="2800" dirty="0" smtClean="0">
                <a:solidFill>
                  <a:srgbClr val="548654"/>
                </a:solidFill>
              </a:rPr>
              <a:t>,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they create </a:t>
            </a:r>
            <a:r>
              <a:rPr lang="en-US" sz="2800" b="1" dirty="0" smtClean="0">
                <a:solidFill>
                  <a:srgbClr val="548654"/>
                </a:solidFill>
              </a:rPr>
              <a:t>stronger relationships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Gallup Management Journal, 2006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533400" y="5132294"/>
            <a:ext cx="8382000" cy="111610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/>
            <a:r>
              <a:rPr lang="en-US" sz="2800" b="1" dirty="0" smtClean="0">
                <a:solidFill>
                  <a:srgbClr val="548654"/>
                </a:solidFill>
              </a:rPr>
              <a:t>Handle workplace stress differently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—they report feeling </a:t>
            </a:r>
            <a:r>
              <a:rPr lang="en-US" sz="2800" b="1" dirty="0" smtClean="0">
                <a:solidFill>
                  <a:srgbClr val="548654"/>
                </a:solidFill>
              </a:rPr>
              <a:t>better equipped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take on new challenges and opportunities.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Gallup Management Journal, 2006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-6096" y="6553200"/>
            <a:ext cx="7680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6950324-CF9E-4F89-9EFD-2AC2F4B5B67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54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52400" y="620713"/>
            <a:ext cx="8229600" cy="4460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Research on Employee Engagement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533400" y="1524000"/>
            <a:ext cx="4495800" cy="2535222"/>
            <a:chOff x="-533400" y="2209800"/>
            <a:chExt cx="4495800" cy="2535222"/>
          </a:xfrm>
        </p:grpSpPr>
        <p:sp>
          <p:nvSpPr>
            <p:cNvPr id="7" name="Rounded Rectangle 6"/>
            <p:cNvSpPr/>
            <p:nvPr/>
          </p:nvSpPr>
          <p:spPr>
            <a:xfrm>
              <a:off x="-533400" y="2231316"/>
              <a:ext cx="4495800" cy="2513706"/>
            </a:xfrm>
            <a:prstGeom prst="roundRect">
              <a:avLst/>
            </a:prstGeom>
            <a:solidFill>
              <a:srgbClr val="0D26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ontent Placeholder 1"/>
            <p:cNvSpPr txBox="1">
              <a:spLocks/>
            </p:cNvSpPr>
            <p:nvPr/>
          </p:nvSpPr>
          <p:spPr>
            <a:xfrm>
              <a:off x="120127" y="2209800"/>
              <a:ext cx="3657599" cy="2513706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tabLst/>
                <a:defRPr sz="2000" b="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/>
              <a:r>
                <a:rPr lang="en-US" sz="4400" dirty="0" smtClean="0">
                  <a:solidFill>
                    <a:schemeClr val="bg1"/>
                  </a:solidFill>
                </a:rPr>
                <a:t>In a survey of</a:t>
              </a:r>
              <a:r>
                <a:rPr lang="en-US" sz="4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6000" b="1" dirty="0" smtClean="0">
                  <a:solidFill>
                    <a:schemeClr val="bg1"/>
                  </a:solidFill>
                </a:rPr>
                <a:t/>
              </a:r>
              <a:br>
                <a:rPr lang="en-US" sz="6000" b="1" dirty="0" smtClean="0">
                  <a:solidFill>
                    <a:schemeClr val="bg1"/>
                  </a:solidFill>
                </a:rPr>
              </a:br>
              <a:r>
                <a:rPr lang="en-US" sz="6000" b="1" dirty="0" smtClean="0">
                  <a:solidFill>
                    <a:schemeClr val="bg1"/>
                  </a:solidFill>
                </a:rPr>
                <a:t>360,000</a:t>
              </a:r>
              <a:br>
                <a:rPr lang="en-US" sz="6000" b="1" dirty="0" smtClean="0">
                  <a:solidFill>
                    <a:schemeClr val="bg1"/>
                  </a:solidFill>
                </a:rPr>
              </a:br>
              <a:r>
                <a:rPr lang="en-US" sz="4800" dirty="0" smtClean="0">
                  <a:solidFill>
                    <a:schemeClr val="bg1"/>
                  </a:solidFill>
                </a:rPr>
                <a:t>employees: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Content Placeholder 1"/>
          <p:cNvSpPr txBox="1">
            <a:spLocks/>
          </p:cNvSpPr>
          <p:nvPr/>
        </p:nvSpPr>
        <p:spPr>
          <a:xfrm>
            <a:off x="4114801" y="1524000"/>
            <a:ext cx="5029199" cy="253522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Those companies that had a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high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number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self-identified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“disengaged employees” lost 2.01% operating margin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were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down 1.38% in net profit</a:t>
            </a:r>
            <a:r>
              <a:rPr lang="en-US" sz="2800" b="1" dirty="0">
                <a:solidFill>
                  <a:srgbClr val="548654"/>
                </a:solidFill>
              </a:rPr>
              <a:t>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during a three-year period.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838200" y="4495800"/>
            <a:ext cx="8001000" cy="175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During that same period, those companies that reported having a </a:t>
            </a:r>
            <a:r>
              <a:rPr lang="en-US" sz="2800" b="1" dirty="0">
                <a:solidFill>
                  <a:srgbClr val="548654"/>
                </a:solidFill>
              </a:rPr>
              <a:t>highly-engaged work force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boasted a </a:t>
            </a:r>
            <a:r>
              <a:rPr lang="en-US" sz="2800" b="1" dirty="0">
                <a:solidFill>
                  <a:srgbClr val="548654"/>
                </a:solidFill>
              </a:rPr>
              <a:t>3.74% operating margin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n-US" sz="2800" b="1" dirty="0">
                <a:solidFill>
                  <a:srgbClr val="548654"/>
                </a:solidFill>
              </a:rPr>
              <a:t>2.06% net profit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margin increase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-6096" y="6553200"/>
            <a:ext cx="7680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6950324-CF9E-4F89-9EFD-2AC2F4B5B67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32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105400" y="1171463"/>
            <a:ext cx="2492094" cy="1403874"/>
            <a:chOff x="4561336" y="1121484"/>
            <a:chExt cx="2492094" cy="1403874"/>
          </a:xfrm>
        </p:grpSpPr>
        <p:sp>
          <p:nvSpPr>
            <p:cNvPr id="5" name="Rectangle 4"/>
            <p:cNvSpPr/>
            <p:nvPr/>
          </p:nvSpPr>
          <p:spPr>
            <a:xfrm>
              <a:off x="4561336" y="1219200"/>
              <a:ext cx="466577" cy="130615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43"/>
            <p:cNvSpPr>
              <a:spLocks/>
            </p:cNvSpPr>
            <p:nvPr/>
          </p:nvSpPr>
          <p:spPr bwMode="auto">
            <a:xfrm>
              <a:off x="4774436" y="1121484"/>
              <a:ext cx="688377" cy="1376754"/>
            </a:xfrm>
            <a:custGeom>
              <a:avLst/>
              <a:gdLst>
                <a:gd name="T0" fmla="*/ 151 w 709"/>
                <a:gd name="T1" fmla="*/ 212 h 1506"/>
                <a:gd name="T2" fmla="*/ 83 w 709"/>
                <a:gd name="T3" fmla="*/ 280 h 1506"/>
                <a:gd name="T4" fmla="*/ 64 w 709"/>
                <a:gd name="T5" fmla="*/ 372 h 1506"/>
                <a:gd name="T6" fmla="*/ 57 w 709"/>
                <a:gd name="T7" fmla="*/ 524 h 1506"/>
                <a:gd name="T8" fmla="*/ 75 w 709"/>
                <a:gd name="T9" fmla="*/ 575 h 1506"/>
                <a:gd name="T10" fmla="*/ 146 w 709"/>
                <a:gd name="T11" fmla="*/ 577 h 1506"/>
                <a:gd name="T12" fmla="*/ 141 w 709"/>
                <a:gd name="T13" fmla="*/ 742 h 1506"/>
                <a:gd name="T14" fmla="*/ 172 w 709"/>
                <a:gd name="T15" fmla="*/ 843 h 1506"/>
                <a:gd name="T16" fmla="*/ 174 w 709"/>
                <a:gd name="T17" fmla="*/ 1082 h 1506"/>
                <a:gd name="T18" fmla="*/ 120 w 709"/>
                <a:gd name="T19" fmla="*/ 1192 h 1506"/>
                <a:gd name="T20" fmla="*/ 41 w 709"/>
                <a:gd name="T21" fmla="*/ 1327 h 1506"/>
                <a:gd name="T22" fmla="*/ 39 w 709"/>
                <a:gd name="T23" fmla="*/ 1333 h 1506"/>
                <a:gd name="T24" fmla="*/ 9 w 709"/>
                <a:gd name="T25" fmla="*/ 1376 h 1506"/>
                <a:gd name="T26" fmla="*/ 9 w 709"/>
                <a:gd name="T27" fmla="*/ 1418 h 1506"/>
                <a:gd name="T28" fmla="*/ 23 w 709"/>
                <a:gd name="T29" fmla="*/ 1396 h 1506"/>
                <a:gd name="T30" fmla="*/ 170 w 709"/>
                <a:gd name="T31" fmla="*/ 1489 h 1506"/>
                <a:gd name="T32" fmla="*/ 168 w 709"/>
                <a:gd name="T33" fmla="*/ 1484 h 1506"/>
                <a:gd name="T34" fmla="*/ 117 w 709"/>
                <a:gd name="T35" fmla="*/ 1443 h 1506"/>
                <a:gd name="T36" fmla="*/ 117 w 709"/>
                <a:gd name="T37" fmla="*/ 1354 h 1506"/>
                <a:gd name="T38" fmla="*/ 250 w 709"/>
                <a:gd name="T39" fmla="*/ 1124 h 1506"/>
                <a:gd name="T40" fmla="*/ 286 w 709"/>
                <a:gd name="T41" fmla="*/ 1098 h 1506"/>
                <a:gd name="T42" fmla="*/ 371 w 709"/>
                <a:gd name="T43" fmla="*/ 1396 h 1506"/>
                <a:gd name="T44" fmla="*/ 368 w 709"/>
                <a:gd name="T45" fmla="*/ 1401 h 1506"/>
                <a:gd name="T46" fmla="*/ 370 w 709"/>
                <a:gd name="T47" fmla="*/ 1416 h 1506"/>
                <a:gd name="T48" fmla="*/ 370 w 709"/>
                <a:gd name="T49" fmla="*/ 1436 h 1506"/>
                <a:gd name="T50" fmla="*/ 382 w 709"/>
                <a:gd name="T51" fmla="*/ 1486 h 1506"/>
                <a:gd name="T52" fmla="*/ 398 w 709"/>
                <a:gd name="T53" fmla="*/ 1483 h 1506"/>
                <a:gd name="T54" fmla="*/ 405 w 709"/>
                <a:gd name="T55" fmla="*/ 1474 h 1506"/>
                <a:gd name="T56" fmla="*/ 521 w 709"/>
                <a:gd name="T57" fmla="*/ 1498 h 1506"/>
                <a:gd name="T58" fmla="*/ 524 w 709"/>
                <a:gd name="T59" fmla="*/ 1488 h 1506"/>
                <a:gd name="T60" fmla="*/ 485 w 709"/>
                <a:gd name="T61" fmla="*/ 1462 h 1506"/>
                <a:gd name="T62" fmla="*/ 401 w 709"/>
                <a:gd name="T63" fmla="*/ 1324 h 1506"/>
                <a:gd name="T64" fmla="*/ 370 w 709"/>
                <a:gd name="T65" fmla="*/ 1114 h 1506"/>
                <a:gd name="T66" fmla="*/ 415 w 709"/>
                <a:gd name="T67" fmla="*/ 1088 h 1506"/>
                <a:gd name="T68" fmla="*/ 394 w 709"/>
                <a:gd name="T69" fmla="*/ 707 h 1506"/>
                <a:gd name="T70" fmla="*/ 453 w 709"/>
                <a:gd name="T71" fmla="*/ 689 h 1506"/>
                <a:gd name="T72" fmla="*/ 385 w 709"/>
                <a:gd name="T73" fmla="*/ 427 h 1506"/>
                <a:gd name="T74" fmla="*/ 600 w 709"/>
                <a:gd name="T75" fmla="*/ 619 h 1506"/>
                <a:gd name="T76" fmla="*/ 669 w 709"/>
                <a:gd name="T77" fmla="*/ 636 h 1506"/>
                <a:gd name="T78" fmla="*/ 674 w 709"/>
                <a:gd name="T79" fmla="*/ 656 h 1506"/>
                <a:gd name="T80" fmla="*/ 701 w 709"/>
                <a:gd name="T81" fmla="*/ 647 h 1506"/>
                <a:gd name="T82" fmla="*/ 706 w 709"/>
                <a:gd name="T83" fmla="*/ 610 h 1506"/>
                <a:gd name="T84" fmla="*/ 639 w 709"/>
                <a:gd name="T85" fmla="*/ 567 h 1506"/>
                <a:gd name="T86" fmla="*/ 558 w 709"/>
                <a:gd name="T87" fmla="*/ 504 h 1506"/>
                <a:gd name="T88" fmla="*/ 505 w 709"/>
                <a:gd name="T89" fmla="*/ 452 h 1506"/>
                <a:gd name="T90" fmla="*/ 412 w 709"/>
                <a:gd name="T91" fmla="*/ 301 h 1506"/>
                <a:gd name="T92" fmla="*/ 382 w 709"/>
                <a:gd name="T93" fmla="*/ 243 h 1506"/>
                <a:gd name="T94" fmla="*/ 347 w 709"/>
                <a:gd name="T95" fmla="*/ 208 h 1506"/>
                <a:gd name="T96" fmla="*/ 266 w 709"/>
                <a:gd name="T97" fmla="*/ 120 h 1506"/>
                <a:gd name="T98" fmla="*/ 197 w 709"/>
                <a:gd name="T99" fmla="*/ 0 h 1506"/>
                <a:gd name="T100" fmla="*/ 165 w 709"/>
                <a:gd name="T101" fmla="*/ 6 h 1506"/>
                <a:gd name="T102" fmla="*/ 131 w 709"/>
                <a:gd name="T103" fmla="*/ 119 h 1506"/>
                <a:gd name="T104" fmla="*/ 160 w 709"/>
                <a:gd name="T105" fmla="*/ 192 h 150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09"/>
                <a:gd name="T160" fmla="*/ 0 h 1506"/>
                <a:gd name="T161" fmla="*/ 709 w 709"/>
                <a:gd name="T162" fmla="*/ 1506 h 150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09" h="1506">
                  <a:moveTo>
                    <a:pt x="160" y="192"/>
                  </a:moveTo>
                  <a:cubicBezTo>
                    <a:pt x="160" y="192"/>
                    <a:pt x="157" y="189"/>
                    <a:pt x="151" y="212"/>
                  </a:cubicBezTo>
                  <a:cubicBezTo>
                    <a:pt x="151" y="212"/>
                    <a:pt x="141" y="226"/>
                    <a:pt x="138" y="234"/>
                  </a:cubicBezTo>
                  <a:cubicBezTo>
                    <a:pt x="138" y="234"/>
                    <a:pt x="93" y="267"/>
                    <a:pt x="83" y="280"/>
                  </a:cubicBezTo>
                  <a:cubicBezTo>
                    <a:pt x="70" y="286"/>
                    <a:pt x="70" y="286"/>
                    <a:pt x="70" y="286"/>
                  </a:cubicBezTo>
                  <a:cubicBezTo>
                    <a:pt x="70" y="286"/>
                    <a:pt x="45" y="322"/>
                    <a:pt x="64" y="372"/>
                  </a:cubicBezTo>
                  <a:cubicBezTo>
                    <a:pt x="64" y="372"/>
                    <a:pt x="62" y="387"/>
                    <a:pt x="57" y="399"/>
                  </a:cubicBezTo>
                  <a:cubicBezTo>
                    <a:pt x="57" y="399"/>
                    <a:pt x="52" y="509"/>
                    <a:pt x="57" y="524"/>
                  </a:cubicBezTo>
                  <a:cubicBezTo>
                    <a:pt x="57" y="524"/>
                    <a:pt x="46" y="547"/>
                    <a:pt x="55" y="553"/>
                  </a:cubicBezTo>
                  <a:cubicBezTo>
                    <a:pt x="55" y="553"/>
                    <a:pt x="73" y="574"/>
                    <a:pt x="75" y="575"/>
                  </a:cubicBezTo>
                  <a:cubicBezTo>
                    <a:pt x="75" y="575"/>
                    <a:pt x="103" y="579"/>
                    <a:pt x="117" y="586"/>
                  </a:cubicBezTo>
                  <a:cubicBezTo>
                    <a:pt x="117" y="586"/>
                    <a:pt x="135" y="583"/>
                    <a:pt x="146" y="577"/>
                  </a:cubicBezTo>
                  <a:cubicBezTo>
                    <a:pt x="159" y="576"/>
                    <a:pt x="159" y="576"/>
                    <a:pt x="159" y="576"/>
                  </a:cubicBezTo>
                  <a:cubicBezTo>
                    <a:pt x="159" y="576"/>
                    <a:pt x="138" y="664"/>
                    <a:pt x="141" y="742"/>
                  </a:cubicBezTo>
                  <a:cubicBezTo>
                    <a:pt x="151" y="743"/>
                    <a:pt x="151" y="743"/>
                    <a:pt x="151" y="743"/>
                  </a:cubicBezTo>
                  <a:cubicBezTo>
                    <a:pt x="151" y="743"/>
                    <a:pt x="168" y="831"/>
                    <a:pt x="172" y="843"/>
                  </a:cubicBezTo>
                  <a:cubicBezTo>
                    <a:pt x="172" y="843"/>
                    <a:pt x="170" y="1078"/>
                    <a:pt x="169" y="1080"/>
                  </a:cubicBezTo>
                  <a:cubicBezTo>
                    <a:pt x="174" y="1082"/>
                    <a:pt x="174" y="1082"/>
                    <a:pt x="174" y="1082"/>
                  </a:cubicBezTo>
                  <a:cubicBezTo>
                    <a:pt x="177" y="1083"/>
                    <a:pt x="177" y="1083"/>
                    <a:pt x="177" y="1083"/>
                  </a:cubicBezTo>
                  <a:cubicBezTo>
                    <a:pt x="177" y="1083"/>
                    <a:pt x="132" y="1136"/>
                    <a:pt x="120" y="1192"/>
                  </a:cubicBezTo>
                  <a:cubicBezTo>
                    <a:pt x="120" y="1192"/>
                    <a:pt x="87" y="1296"/>
                    <a:pt x="45" y="1327"/>
                  </a:cubicBezTo>
                  <a:cubicBezTo>
                    <a:pt x="41" y="1327"/>
                    <a:pt x="41" y="1327"/>
                    <a:pt x="41" y="1327"/>
                  </a:cubicBezTo>
                  <a:cubicBezTo>
                    <a:pt x="39" y="1328"/>
                    <a:pt x="39" y="1328"/>
                    <a:pt x="39" y="1328"/>
                  </a:cubicBezTo>
                  <a:cubicBezTo>
                    <a:pt x="39" y="1333"/>
                    <a:pt x="39" y="1333"/>
                    <a:pt x="39" y="1333"/>
                  </a:cubicBezTo>
                  <a:cubicBezTo>
                    <a:pt x="39" y="1333"/>
                    <a:pt x="24" y="1350"/>
                    <a:pt x="22" y="1362"/>
                  </a:cubicBezTo>
                  <a:cubicBezTo>
                    <a:pt x="22" y="1362"/>
                    <a:pt x="2" y="1352"/>
                    <a:pt x="9" y="1376"/>
                  </a:cubicBezTo>
                  <a:cubicBezTo>
                    <a:pt x="9" y="1376"/>
                    <a:pt x="22" y="1391"/>
                    <a:pt x="2" y="1410"/>
                  </a:cubicBezTo>
                  <a:cubicBezTo>
                    <a:pt x="2" y="1410"/>
                    <a:pt x="0" y="1416"/>
                    <a:pt x="9" y="1418"/>
                  </a:cubicBezTo>
                  <a:cubicBezTo>
                    <a:pt x="16" y="1416"/>
                    <a:pt x="16" y="1416"/>
                    <a:pt x="16" y="1416"/>
                  </a:cubicBezTo>
                  <a:cubicBezTo>
                    <a:pt x="16" y="1416"/>
                    <a:pt x="21" y="1396"/>
                    <a:pt x="23" y="1396"/>
                  </a:cubicBezTo>
                  <a:cubicBezTo>
                    <a:pt x="23" y="1396"/>
                    <a:pt x="49" y="1402"/>
                    <a:pt x="70" y="1466"/>
                  </a:cubicBezTo>
                  <a:cubicBezTo>
                    <a:pt x="70" y="1466"/>
                    <a:pt x="72" y="1496"/>
                    <a:pt x="170" y="1489"/>
                  </a:cubicBezTo>
                  <a:cubicBezTo>
                    <a:pt x="171" y="1487"/>
                    <a:pt x="171" y="1487"/>
                    <a:pt x="171" y="1487"/>
                  </a:cubicBezTo>
                  <a:cubicBezTo>
                    <a:pt x="168" y="1484"/>
                    <a:pt x="168" y="1484"/>
                    <a:pt x="168" y="1484"/>
                  </a:cubicBezTo>
                  <a:cubicBezTo>
                    <a:pt x="168" y="1484"/>
                    <a:pt x="133" y="1463"/>
                    <a:pt x="130" y="1459"/>
                  </a:cubicBezTo>
                  <a:cubicBezTo>
                    <a:pt x="130" y="1459"/>
                    <a:pt x="119" y="1455"/>
                    <a:pt x="117" y="1443"/>
                  </a:cubicBezTo>
                  <a:cubicBezTo>
                    <a:pt x="117" y="1443"/>
                    <a:pt x="109" y="1425"/>
                    <a:pt x="118" y="1399"/>
                  </a:cubicBezTo>
                  <a:cubicBezTo>
                    <a:pt x="118" y="1399"/>
                    <a:pt x="122" y="1366"/>
                    <a:pt x="117" y="1354"/>
                  </a:cubicBezTo>
                  <a:cubicBezTo>
                    <a:pt x="117" y="1354"/>
                    <a:pt x="136" y="1281"/>
                    <a:pt x="174" y="1242"/>
                  </a:cubicBezTo>
                  <a:cubicBezTo>
                    <a:pt x="174" y="1242"/>
                    <a:pt x="244" y="1147"/>
                    <a:pt x="250" y="1124"/>
                  </a:cubicBezTo>
                  <a:cubicBezTo>
                    <a:pt x="250" y="1124"/>
                    <a:pt x="267" y="1097"/>
                    <a:pt x="271" y="1097"/>
                  </a:cubicBezTo>
                  <a:cubicBezTo>
                    <a:pt x="275" y="1097"/>
                    <a:pt x="286" y="1098"/>
                    <a:pt x="286" y="1098"/>
                  </a:cubicBezTo>
                  <a:cubicBezTo>
                    <a:pt x="286" y="1098"/>
                    <a:pt x="282" y="1178"/>
                    <a:pt x="348" y="1306"/>
                  </a:cubicBezTo>
                  <a:cubicBezTo>
                    <a:pt x="348" y="1306"/>
                    <a:pt x="380" y="1379"/>
                    <a:pt x="371" y="1396"/>
                  </a:cubicBezTo>
                  <a:cubicBezTo>
                    <a:pt x="368" y="1397"/>
                    <a:pt x="368" y="1397"/>
                    <a:pt x="368" y="1397"/>
                  </a:cubicBezTo>
                  <a:cubicBezTo>
                    <a:pt x="368" y="1401"/>
                    <a:pt x="368" y="1401"/>
                    <a:pt x="368" y="1401"/>
                  </a:cubicBezTo>
                  <a:cubicBezTo>
                    <a:pt x="368" y="1406"/>
                    <a:pt x="368" y="1406"/>
                    <a:pt x="368" y="1406"/>
                  </a:cubicBezTo>
                  <a:cubicBezTo>
                    <a:pt x="370" y="1416"/>
                    <a:pt x="370" y="1416"/>
                    <a:pt x="370" y="1416"/>
                  </a:cubicBezTo>
                  <a:cubicBezTo>
                    <a:pt x="371" y="1432"/>
                    <a:pt x="371" y="1432"/>
                    <a:pt x="371" y="1432"/>
                  </a:cubicBezTo>
                  <a:cubicBezTo>
                    <a:pt x="370" y="1436"/>
                    <a:pt x="370" y="1436"/>
                    <a:pt x="370" y="1436"/>
                  </a:cubicBezTo>
                  <a:cubicBezTo>
                    <a:pt x="370" y="1436"/>
                    <a:pt x="352" y="1436"/>
                    <a:pt x="379" y="1455"/>
                  </a:cubicBezTo>
                  <a:cubicBezTo>
                    <a:pt x="382" y="1486"/>
                    <a:pt x="382" y="1486"/>
                    <a:pt x="382" y="1486"/>
                  </a:cubicBezTo>
                  <a:cubicBezTo>
                    <a:pt x="394" y="1487"/>
                    <a:pt x="394" y="1487"/>
                    <a:pt x="394" y="1487"/>
                  </a:cubicBezTo>
                  <a:cubicBezTo>
                    <a:pt x="398" y="1483"/>
                    <a:pt x="398" y="1483"/>
                    <a:pt x="398" y="1483"/>
                  </a:cubicBezTo>
                  <a:cubicBezTo>
                    <a:pt x="394" y="1466"/>
                    <a:pt x="394" y="1466"/>
                    <a:pt x="394" y="1466"/>
                  </a:cubicBezTo>
                  <a:cubicBezTo>
                    <a:pt x="405" y="1474"/>
                    <a:pt x="405" y="1474"/>
                    <a:pt x="405" y="1474"/>
                  </a:cubicBezTo>
                  <a:cubicBezTo>
                    <a:pt x="405" y="1474"/>
                    <a:pt x="415" y="1493"/>
                    <a:pt x="423" y="1498"/>
                  </a:cubicBezTo>
                  <a:cubicBezTo>
                    <a:pt x="423" y="1498"/>
                    <a:pt x="517" y="1506"/>
                    <a:pt x="521" y="1498"/>
                  </a:cubicBezTo>
                  <a:cubicBezTo>
                    <a:pt x="527" y="1496"/>
                    <a:pt x="527" y="1496"/>
                    <a:pt x="527" y="1496"/>
                  </a:cubicBezTo>
                  <a:cubicBezTo>
                    <a:pt x="524" y="1488"/>
                    <a:pt x="524" y="1488"/>
                    <a:pt x="524" y="1488"/>
                  </a:cubicBezTo>
                  <a:cubicBezTo>
                    <a:pt x="524" y="1488"/>
                    <a:pt x="497" y="1474"/>
                    <a:pt x="489" y="1462"/>
                  </a:cubicBezTo>
                  <a:cubicBezTo>
                    <a:pt x="485" y="1462"/>
                    <a:pt x="485" y="1462"/>
                    <a:pt x="485" y="1462"/>
                  </a:cubicBezTo>
                  <a:cubicBezTo>
                    <a:pt x="485" y="1462"/>
                    <a:pt x="443" y="1415"/>
                    <a:pt x="431" y="1385"/>
                  </a:cubicBezTo>
                  <a:cubicBezTo>
                    <a:pt x="431" y="1385"/>
                    <a:pt x="416" y="1356"/>
                    <a:pt x="401" y="1324"/>
                  </a:cubicBezTo>
                  <a:cubicBezTo>
                    <a:pt x="401" y="1324"/>
                    <a:pt x="389" y="1293"/>
                    <a:pt x="389" y="1239"/>
                  </a:cubicBezTo>
                  <a:cubicBezTo>
                    <a:pt x="389" y="1239"/>
                    <a:pt x="384" y="1159"/>
                    <a:pt x="370" y="1114"/>
                  </a:cubicBezTo>
                  <a:cubicBezTo>
                    <a:pt x="368" y="1095"/>
                    <a:pt x="368" y="1095"/>
                    <a:pt x="368" y="1095"/>
                  </a:cubicBezTo>
                  <a:cubicBezTo>
                    <a:pt x="415" y="1088"/>
                    <a:pt x="415" y="1088"/>
                    <a:pt x="415" y="1088"/>
                  </a:cubicBezTo>
                  <a:cubicBezTo>
                    <a:pt x="415" y="1088"/>
                    <a:pt x="411" y="854"/>
                    <a:pt x="408" y="847"/>
                  </a:cubicBezTo>
                  <a:cubicBezTo>
                    <a:pt x="394" y="707"/>
                    <a:pt x="394" y="707"/>
                    <a:pt x="394" y="707"/>
                  </a:cubicBezTo>
                  <a:cubicBezTo>
                    <a:pt x="394" y="707"/>
                    <a:pt x="423" y="734"/>
                    <a:pt x="449" y="695"/>
                  </a:cubicBezTo>
                  <a:cubicBezTo>
                    <a:pt x="453" y="689"/>
                    <a:pt x="453" y="689"/>
                    <a:pt x="453" y="689"/>
                  </a:cubicBezTo>
                  <a:cubicBezTo>
                    <a:pt x="453" y="689"/>
                    <a:pt x="420" y="583"/>
                    <a:pt x="408" y="562"/>
                  </a:cubicBezTo>
                  <a:cubicBezTo>
                    <a:pt x="408" y="562"/>
                    <a:pt x="378" y="484"/>
                    <a:pt x="385" y="427"/>
                  </a:cubicBezTo>
                  <a:cubicBezTo>
                    <a:pt x="385" y="427"/>
                    <a:pt x="410" y="457"/>
                    <a:pt x="430" y="481"/>
                  </a:cubicBezTo>
                  <a:cubicBezTo>
                    <a:pt x="430" y="481"/>
                    <a:pt x="584" y="610"/>
                    <a:pt x="600" y="619"/>
                  </a:cubicBezTo>
                  <a:cubicBezTo>
                    <a:pt x="600" y="619"/>
                    <a:pt x="609" y="636"/>
                    <a:pt x="625" y="611"/>
                  </a:cubicBezTo>
                  <a:cubicBezTo>
                    <a:pt x="625" y="611"/>
                    <a:pt x="664" y="620"/>
                    <a:pt x="669" y="636"/>
                  </a:cubicBezTo>
                  <a:cubicBezTo>
                    <a:pt x="669" y="654"/>
                    <a:pt x="669" y="654"/>
                    <a:pt x="669" y="654"/>
                  </a:cubicBezTo>
                  <a:cubicBezTo>
                    <a:pt x="669" y="654"/>
                    <a:pt x="671" y="659"/>
                    <a:pt x="674" y="656"/>
                  </a:cubicBezTo>
                  <a:cubicBezTo>
                    <a:pt x="674" y="656"/>
                    <a:pt x="676" y="666"/>
                    <a:pt x="687" y="653"/>
                  </a:cubicBezTo>
                  <a:cubicBezTo>
                    <a:pt x="687" y="653"/>
                    <a:pt x="692" y="667"/>
                    <a:pt x="701" y="647"/>
                  </a:cubicBezTo>
                  <a:cubicBezTo>
                    <a:pt x="701" y="647"/>
                    <a:pt x="705" y="637"/>
                    <a:pt x="709" y="628"/>
                  </a:cubicBezTo>
                  <a:cubicBezTo>
                    <a:pt x="706" y="610"/>
                    <a:pt x="706" y="610"/>
                    <a:pt x="706" y="610"/>
                  </a:cubicBezTo>
                  <a:cubicBezTo>
                    <a:pt x="706" y="610"/>
                    <a:pt x="687" y="585"/>
                    <a:pt x="680" y="578"/>
                  </a:cubicBezTo>
                  <a:cubicBezTo>
                    <a:pt x="680" y="578"/>
                    <a:pt x="656" y="576"/>
                    <a:pt x="639" y="567"/>
                  </a:cubicBezTo>
                  <a:cubicBezTo>
                    <a:pt x="639" y="567"/>
                    <a:pt x="631" y="550"/>
                    <a:pt x="582" y="527"/>
                  </a:cubicBezTo>
                  <a:cubicBezTo>
                    <a:pt x="582" y="527"/>
                    <a:pt x="570" y="511"/>
                    <a:pt x="558" y="504"/>
                  </a:cubicBezTo>
                  <a:cubicBezTo>
                    <a:pt x="558" y="504"/>
                    <a:pt x="547" y="495"/>
                    <a:pt x="529" y="481"/>
                  </a:cubicBezTo>
                  <a:cubicBezTo>
                    <a:pt x="529" y="481"/>
                    <a:pt x="513" y="456"/>
                    <a:pt x="505" y="452"/>
                  </a:cubicBezTo>
                  <a:cubicBezTo>
                    <a:pt x="505" y="452"/>
                    <a:pt x="484" y="428"/>
                    <a:pt x="473" y="404"/>
                  </a:cubicBezTo>
                  <a:cubicBezTo>
                    <a:pt x="473" y="399"/>
                    <a:pt x="418" y="312"/>
                    <a:pt x="412" y="301"/>
                  </a:cubicBezTo>
                  <a:cubicBezTo>
                    <a:pt x="412" y="301"/>
                    <a:pt x="408" y="300"/>
                    <a:pt x="402" y="291"/>
                  </a:cubicBezTo>
                  <a:cubicBezTo>
                    <a:pt x="402" y="291"/>
                    <a:pt x="394" y="250"/>
                    <a:pt x="382" y="243"/>
                  </a:cubicBezTo>
                  <a:cubicBezTo>
                    <a:pt x="380" y="233"/>
                    <a:pt x="380" y="233"/>
                    <a:pt x="380" y="233"/>
                  </a:cubicBezTo>
                  <a:cubicBezTo>
                    <a:pt x="380" y="233"/>
                    <a:pt x="363" y="203"/>
                    <a:pt x="347" y="208"/>
                  </a:cubicBezTo>
                  <a:cubicBezTo>
                    <a:pt x="347" y="208"/>
                    <a:pt x="321" y="193"/>
                    <a:pt x="286" y="198"/>
                  </a:cubicBezTo>
                  <a:cubicBezTo>
                    <a:pt x="286" y="198"/>
                    <a:pt x="299" y="155"/>
                    <a:pt x="266" y="120"/>
                  </a:cubicBezTo>
                  <a:cubicBezTo>
                    <a:pt x="266" y="120"/>
                    <a:pt x="275" y="102"/>
                    <a:pt x="261" y="84"/>
                  </a:cubicBezTo>
                  <a:cubicBezTo>
                    <a:pt x="261" y="84"/>
                    <a:pt x="257" y="12"/>
                    <a:pt x="197" y="0"/>
                  </a:cubicBezTo>
                  <a:cubicBezTo>
                    <a:pt x="197" y="0"/>
                    <a:pt x="177" y="2"/>
                    <a:pt x="174" y="6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65" y="6"/>
                    <a:pt x="119" y="34"/>
                    <a:pt x="119" y="74"/>
                  </a:cubicBezTo>
                  <a:cubicBezTo>
                    <a:pt x="119" y="74"/>
                    <a:pt x="116" y="97"/>
                    <a:pt x="131" y="119"/>
                  </a:cubicBezTo>
                  <a:cubicBezTo>
                    <a:pt x="131" y="119"/>
                    <a:pt x="134" y="148"/>
                    <a:pt x="137" y="152"/>
                  </a:cubicBezTo>
                  <a:cubicBezTo>
                    <a:pt x="137" y="152"/>
                    <a:pt x="158" y="190"/>
                    <a:pt x="160" y="19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34000" y="1828800"/>
              <a:ext cx="1719430" cy="500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US" sz="54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10%</a:t>
              </a:r>
              <a:endParaRPr lang="en-US" sz="5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52400" y="620713"/>
            <a:ext cx="8991600" cy="446087"/>
          </a:xfrm>
        </p:spPr>
        <p:txBody>
          <a:bodyPr>
            <a:noAutofit/>
          </a:bodyPr>
          <a:lstStyle/>
          <a:p>
            <a:r>
              <a:rPr lang="en-US" sz="2200" dirty="0"/>
              <a:t>Four Generations in the Workforce-One Key Aspect of Diversity</a:t>
            </a:r>
          </a:p>
        </p:txBody>
      </p:sp>
      <p:pic>
        <p:nvPicPr>
          <p:cNvPr id="1027" name="Picture 3" descr="\\data1\Staff\akilker\Mike Hyter PPTs\MSU\images\notebook_paper2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6464" y="1269179"/>
            <a:ext cx="4419601" cy="520064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49096" y="1719126"/>
            <a:ext cx="3733800" cy="442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 b="1" dirty="0" smtClean="0">
                <a:solidFill>
                  <a:schemeClr val="tx2"/>
                </a:solidFill>
                <a:latin typeface="Bradley Hand ITC" pitchFamily="66" charset="0"/>
              </a:rPr>
              <a:t>MATURES (1945  and Before)</a:t>
            </a:r>
          </a:p>
          <a:p>
            <a:pPr>
              <a:lnSpc>
                <a:spcPts val="2600"/>
              </a:lnSpc>
            </a:pPr>
            <a:endParaRPr lang="en-US" sz="2000" dirty="0">
              <a:latin typeface="Bradley Hand ITC" pitchFamily="66" charset="0"/>
            </a:endParaRPr>
          </a:p>
          <a:p>
            <a:pPr>
              <a:lnSpc>
                <a:spcPts val="2600"/>
              </a:lnSpc>
            </a:pPr>
            <a:endParaRPr lang="en-US" sz="2000" b="1" dirty="0" smtClean="0">
              <a:latin typeface="Bradley Hand ITC" pitchFamily="66" charset="0"/>
            </a:endParaRPr>
          </a:p>
          <a:p>
            <a:pPr>
              <a:lnSpc>
                <a:spcPts val="2600"/>
              </a:lnSpc>
            </a:pPr>
            <a:endParaRPr lang="en-US" sz="2000" b="1" dirty="0" smtClean="0">
              <a:latin typeface="Bradley Hand ITC" pitchFamily="66" charset="0"/>
            </a:endParaRPr>
          </a:p>
          <a:p>
            <a:pPr>
              <a:lnSpc>
                <a:spcPts val="26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Bradley Hand ITC" pitchFamily="66" charset="0"/>
              </a:rPr>
              <a:t>BOOMERS (1946 - 1964)</a:t>
            </a:r>
            <a:endParaRPr lang="en-US" sz="2000" b="1" dirty="0">
              <a:solidFill>
                <a:srgbClr val="C00000"/>
              </a:solidFill>
              <a:latin typeface="Bradley Hand ITC" pitchFamily="66" charset="0"/>
            </a:endParaRPr>
          </a:p>
          <a:p>
            <a:pPr>
              <a:lnSpc>
                <a:spcPts val="2600"/>
              </a:lnSpc>
            </a:pPr>
            <a:endParaRPr lang="en-US" sz="2000" dirty="0" smtClean="0">
              <a:latin typeface="Bradley Hand ITC" pitchFamily="66" charset="0"/>
            </a:endParaRPr>
          </a:p>
          <a:p>
            <a:pPr>
              <a:lnSpc>
                <a:spcPts val="2600"/>
              </a:lnSpc>
            </a:pPr>
            <a:endParaRPr lang="en-US" sz="2000" b="1" dirty="0" smtClean="0">
              <a:latin typeface="Bradley Hand ITC" pitchFamily="66" charset="0"/>
            </a:endParaRPr>
          </a:p>
          <a:p>
            <a:pPr>
              <a:lnSpc>
                <a:spcPts val="2600"/>
              </a:lnSpc>
            </a:pPr>
            <a:endParaRPr lang="en-US" sz="2000" b="1" dirty="0" smtClean="0">
              <a:latin typeface="Bradley Hand ITC" pitchFamily="66" charset="0"/>
            </a:endParaRPr>
          </a:p>
          <a:p>
            <a:pPr>
              <a:lnSpc>
                <a:spcPts val="2600"/>
              </a:lnSpc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Bradley Hand ITC" pitchFamily="66" charset="0"/>
              </a:rPr>
              <a:t>GENERATION X (1965 – 1980)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Bradley Hand ITC" pitchFamily="66" charset="0"/>
            </a:endParaRPr>
          </a:p>
          <a:p>
            <a:pPr>
              <a:lnSpc>
                <a:spcPts val="2600"/>
              </a:lnSpc>
            </a:pPr>
            <a:endParaRPr lang="en-US" sz="1600" dirty="0" smtClean="0">
              <a:latin typeface="Bradley Hand ITC" pitchFamily="66" charset="0"/>
            </a:endParaRPr>
          </a:p>
          <a:p>
            <a:pPr>
              <a:lnSpc>
                <a:spcPts val="2600"/>
              </a:lnSpc>
            </a:pPr>
            <a:endParaRPr lang="en-US" sz="1600" b="1" dirty="0" smtClean="0">
              <a:latin typeface="Bradley Hand ITC" pitchFamily="66" charset="0"/>
            </a:endParaRPr>
          </a:p>
          <a:p>
            <a:pPr>
              <a:lnSpc>
                <a:spcPts val="2600"/>
              </a:lnSpc>
            </a:pPr>
            <a:endParaRPr lang="en-US" sz="1600" b="1" dirty="0" smtClean="0">
              <a:latin typeface="Bradley Hand ITC" pitchFamily="66" charset="0"/>
            </a:endParaRPr>
          </a:p>
          <a:p>
            <a:pPr>
              <a:lnSpc>
                <a:spcPts val="2600"/>
              </a:lnSpc>
            </a:pPr>
            <a:r>
              <a:rPr lang="en-US" sz="2000" b="1" dirty="0" smtClean="0">
                <a:solidFill>
                  <a:srgbClr val="0D261F"/>
                </a:solidFill>
                <a:latin typeface="Bradley Hand ITC" pitchFamily="66" charset="0"/>
              </a:rPr>
              <a:t>GENERATION Y (1981 – 1999)</a:t>
            </a:r>
            <a:endParaRPr lang="en-US" sz="2000" b="1" dirty="0">
              <a:solidFill>
                <a:srgbClr val="0D261F"/>
              </a:solidFill>
              <a:latin typeface="Bradley Hand ITC" pitchFamily="6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095875" y="2400527"/>
            <a:ext cx="3590925" cy="1470210"/>
            <a:chOff x="4551811" y="2350548"/>
            <a:chExt cx="3590925" cy="1470210"/>
          </a:xfrm>
        </p:grpSpPr>
        <p:sp>
          <p:nvSpPr>
            <p:cNvPr id="42" name="Rectangle 41"/>
            <p:cNvSpPr/>
            <p:nvPr/>
          </p:nvSpPr>
          <p:spPr>
            <a:xfrm>
              <a:off x="4551811" y="2514600"/>
              <a:ext cx="1811676" cy="1306158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 flipH="1">
              <a:off x="6096000" y="2350548"/>
              <a:ext cx="486036" cy="1458108"/>
            </a:xfrm>
            <a:custGeom>
              <a:avLst/>
              <a:gdLst>
                <a:gd name="T0" fmla="*/ 528 w 556"/>
                <a:gd name="T1" fmla="*/ 651 h 1816"/>
                <a:gd name="T2" fmla="*/ 434 w 556"/>
                <a:gd name="T3" fmla="*/ 309 h 1816"/>
                <a:gd name="T4" fmla="*/ 374 w 556"/>
                <a:gd name="T5" fmla="*/ 264 h 1816"/>
                <a:gd name="T6" fmla="*/ 406 w 556"/>
                <a:gd name="T7" fmla="*/ 155 h 1816"/>
                <a:gd name="T8" fmla="*/ 357 w 556"/>
                <a:gd name="T9" fmla="*/ 18 h 1816"/>
                <a:gd name="T10" fmla="*/ 242 w 556"/>
                <a:gd name="T11" fmla="*/ 112 h 1816"/>
                <a:gd name="T12" fmla="*/ 248 w 556"/>
                <a:gd name="T13" fmla="*/ 170 h 1816"/>
                <a:gd name="T14" fmla="*/ 242 w 556"/>
                <a:gd name="T15" fmla="*/ 222 h 1816"/>
                <a:gd name="T16" fmla="*/ 178 w 556"/>
                <a:gd name="T17" fmla="*/ 260 h 1816"/>
                <a:gd name="T18" fmla="*/ 106 w 556"/>
                <a:gd name="T19" fmla="*/ 285 h 1816"/>
                <a:gd name="T20" fmla="*/ 56 w 556"/>
                <a:gd name="T21" fmla="*/ 373 h 1816"/>
                <a:gd name="T22" fmla="*/ 32 w 556"/>
                <a:gd name="T23" fmla="*/ 495 h 1816"/>
                <a:gd name="T24" fmla="*/ 10 w 556"/>
                <a:gd name="T25" fmla="*/ 614 h 1816"/>
                <a:gd name="T26" fmla="*/ 31 w 556"/>
                <a:gd name="T27" fmla="*/ 679 h 1816"/>
                <a:gd name="T28" fmla="*/ 63 w 556"/>
                <a:gd name="T29" fmla="*/ 787 h 1816"/>
                <a:gd name="T30" fmla="*/ 101 w 556"/>
                <a:gd name="T31" fmla="*/ 835 h 1816"/>
                <a:gd name="T32" fmla="*/ 114 w 556"/>
                <a:gd name="T33" fmla="*/ 955 h 1816"/>
                <a:gd name="T34" fmla="*/ 123 w 556"/>
                <a:gd name="T35" fmla="*/ 1049 h 1816"/>
                <a:gd name="T36" fmla="*/ 97 w 556"/>
                <a:gd name="T37" fmla="*/ 1727 h 1816"/>
                <a:gd name="T38" fmla="*/ 102 w 556"/>
                <a:gd name="T39" fmla="*/ 1743 h 1816"/>
                <a:gd name="T40" fmla="*/ 99 w 556"/>
                <a:gd name="T41" fmla="*/ 1780 h 1816"/>
                <a:gd name="T42" fmla="*/ 127 w 556"/>
                <a:gd name="T43" fmla="*/ 1788 h 1816"/>
                <a:gd name="T44" fmla="*/ 272 w 556"/>
                <a:gd name="T45" fmla="*/ 1809 h 1816"/>
                <a:gd name="T46" fmla="*/ 262 w 556"/>
                <a:gd name="T47" fmla="*/ 1767 h 1816"/>
                <a:gd name="T48" fmla="*/ 283 w 556"/>
                <a:gd name="T49" fmla="*/ 1758 h 1816"/>
                <a:gd name="T50" fmla="*/ 358 w 556"/>
                <a:gd name="T51" fmla="*/ 1776 h 1816"/>
                <a:gd name="T52" fmla="*/ 474 w 556"/>
                <a:gd name="T53" fmla="*/ 1761 h 1816"/>
                <a:gd name="T54" fmla="*/ 469 w 556"/>
                <a:gd name="T55" fmla="*/ 1751 h 1816"/>
                <a:gd name="T56" fmla="*/ 420 w 556"/>
                <a:gd name="T57" fmla="*/ 1726 h 1816"/>
                <a:gd name="T58" fmla="*/ 356 w 556"/>
                <a:gd name="T59" fmla="*/ 1659 h 1816"/>
                <a:gd name="T60" fmla="*/ 409 w 556"/>
                <a:gd name="T61" fmla="*/ 1414 h 1816"/>
                <a:gd name="T62" fmla="*/ 462 w 556"/>
                <a:gd name="T63" fmla="*/ 1015 h 1816"/>
                <a:gd name="T64" fmla="*/ 468 w 556"/>
                <a:gd name="T65" fmla="*/ 993 h 1816"/>
                <a:gd name="T66" fmla="*/ 477 w 556"/>
                <a:gd name="T67" fmla="*/ 990 h 1816"/>
                <a:gd name="T68" fmla="*/ 493 w 556"/>
                <a:gd name="T69" fmla="*/ 994 h 1816"/>
                <a:gd name="T70" fmla="*/ 516 w 556"/>
                <a:gd name="T71" fmla="*/ 997 h 1816"/>
                <a:gd name="T72" fmla="*/ 543 w 556"/>
                <a:gd name="T73" fmla="*/ 950 h 1816"/>
                <a:gd name="T74" fmla="*/ 556 w 556"/>
                <a:gd name="T75" fmla="*/ 899 h 1816"/>
                <a:gd name="T76" fmla="*/ 500 w 556"/>
                <a:gd name="T77" fmla="*/ 977 h 1816"/>
                <a:gd name="T78" fmla="*/ 496 w 556"/>
                <a:gd name="T79" fmla="*/ 936 h 181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56"/>
                <a:gd name="T121" fmla="*/ 0 h 1816"/>
                <a:gd name="T122" fmla="*/ 556 w 556"/>
                <a:gd name="T123" fmla="*/ 1816 h 181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56" h="1816">
                  <a:moveTo>
                    <a:pt x="551" y="815"/>
                  </a:moveTo>
                  <a:cubicBezTo>
                    <a:pt x="551" y="815"/>
                    <a:pt x="534" y="658"/>
                    <a:pt x="528" y="651"/>
                  </a:cubicBezTo>
                  <a:cubicBezTo>
                    <a:pt x="528" y="651"/>
                    <a:pt x="512" y="410"/>
                    <a:pt x="483" y="365"/>
                  </a:cubicBezTo>
                  <a:cubicBezTo>
                    <a:pt x="483" y="365"/>
                    <a:pt x="474" y="327"/>
                    <a:pt x="434" y="309"/>
                  </a:cubicBezTo>
                  <a:cubicBezTo>
                    <a:pt x="388" y="281"/>
                    <a:pt x="388" y="281"/>
                    <a:pt x="388" y="281"/>
                  </a:cubicBezTo>
                  <a:cubicBezTo>
                    <a:pt x="374" y="264"/>
                    <a:pt x="374" y="264"/>
                    <a:pt x="374" y="264"/>
                  </a:cubicBezTo>
                  <a:cubicBezTo>
                    <a:pt x="374" y="264"/>
                    <a:pt x="351" y="247"/>
                    <a:pt x="389" y="224"/>
                  </a:cubicBezTo>
                  <a:cubicBezTo>
                    <a:pt x="389" y="224"/>
                    <a:pt x="406" y="213"/>
                    <a:pt x="406" y="155"/>
                  </a:cubicBezTo>
                  <a:cubicBezTo>
                    <a:pt x="406" y="155"/>
                    <a:pt x="408" y="120"/>
                    <a:pt x="407" y="101"/>
                  </a:cubicBezTo>
                  <a:cubicBezTo>
                    <a:pt x="407" y="101"/>
                    <a:pt x="404" y="34"/>
                    <a:pt x="357" y="18"/>
                  </a:cubicBezTo>
                  <a:cubicBezTo>
                    <a:pt x="357" y="18"/>
                    <a:pt x="330" y="0"/>
                    <a:pt x="279" y="25"/>
                  </a:cubicBezTo>
                  <a:cubicBezTo>
                    <a:pt x="279" y="25"/>
                    <a:pt x="230" y="45"/>
                    <a:pt x="242" y="112"/>
                  </a:cubicBezTo>
                  <a:cubicBezTo>
                    <a:pt x="242" y="112"/>
                    <a:pt x="230" y="117"/>
                    <a:pt x="233" y="135"/>
                  </a:cubicBezTo>
                  <a:cubicBezTo>
                    <a:pt x="233" y="135"/>
                    <a:pt x="236" y="168"/>
                    <a:pt x="248" y="170"/>
                  </a:cubicBezTo>
                  <a:cubicBezTo>
                    <a:pt x="248" y="170"/>
                    <a:pt x="241" y="196"/>
                    <a:pt x="248" y="207"/>
                  </a:cubicBezTo>
                  <a:cubicBezTo>
                    <a:pt x="242" y="222"/>
                    <a:pt x="242" y="222"/>
                    <a:pt x="242" y="222"/>
                  </a:cubicBezTo>
                  <a:cubicBezTo>
                    <a:pt x="242" y="222"/>
                    <a:pt x="240" y="222"/>
                    <a:pt x="226" y="236"/>
                  </a:cubicBezTo>
                  <a:cubicBezTo>
                    <a:pt x="226" y="236"/>
                    <a:pt x="224" y="250"/>
                    <a:pt x="178" y="260"/>
                  </a:cubicBezTo>
                  <a:cubicBezTo>
                    <a:pt x="178" y="260"/>
                    <a:pt x="159" y="269"/>
                    <a:pt x="160" y="272"/>
                  </a:cubicBezTo>
                  <a:cubicBezTo>
                    <a:pt x="160" y="272"/>
                    <a:pt x="116" y="277"/>
                    <a:pt x="106" y="285"/>
                  </a:cubicBezTo>
                  <a:cubicBezTo>
                    <a:pt x="106" y="285"/>
                    <a:pt x="85" y="279"/>
                    <a:pt x="62" y="319"/>
                  </a:cubicBezTo>
                  <a:cubicBezTo>
                    <a:pt x="62" y="319"/>
                    <a:pt x="56" y="325"/>
                    <a:pt x="56" y="373"/>
                  </a:cubicBezTo>
                  <a:cubicBezTo>
                    <a:pt x="56" y="373"/>
                    <a:pt x="45" y="388"/>
                    <a:pt x="46" y="413"/>
                  </a:cubicBezTo>
                  <a:cubicBezTo>
                    <a:pt x="46" y="413"/>
                    <a:pt x="35" y="421"/>
                    <a:pt x="32" y="495"/>
                  </a:cubicBezTo>
                  <a:cubicBezTo>
                    <a:pt x="32" y="495"/>
                    <a:pt x="17" y="528"/>
                    <a:pt x="18" y="567"/>
                  </a:cubicBezTo>
                  <a:cubicBezTo>
                    <a:pt x="18" y="567"/>
                    <a:pt x="0" y="613"/>
                    <a:pt x="10" y="614"/>
                  </a:cubicBezTo>
                  <a:cubicBezTo>
                    <a:pt x="10" y="614"/>
                    <a:pt x="14" y="641"/>
                    <a:pt x="15" y="647"/>
                  </a:cubicBezTo>
                  <a:cubicBezTo>
                    <a:pt x="15" y="647"/>
                    <a:pt x="24" y="673"/>
                    <a:pt x="31" y="679"/>
                  </a:cubicBezTo>
                  <a:cubicBezTo>
                    <a:pt x="31" y="679"/>
                    <a:pt x="38" y="703"/>
                    <a:pt x="47" y="706"/>
                  </a:cubicBezTo>
                  <a:cubicBezTo>
                    <a:pt x="47" y="706"/>
                    <a:pt x="42" y="762"/>
                    <a:pt x="63" y="787"/>
                  </a:cubicBezTo>
                  <a:cubicBezTo>
                    <a:pt x="63" y="787"/>
                    <a:pt x="65" y="802"/>
                    <a:pt x="75" y="802"/>
                  </a:cubicBezTo>
                  <a:cubicBezTo>
                    <a:pt x="75" y="802"/>
                    <a:pt x="81" y="818"/>
                    <a:pt x="101" y="835"/>
                  </a:cubicBezTo>
                  <a:cubicBezTo>
                    <a:pt x="101" y="835"/>
                    <a:pt x="113" y="858"/>
                    <a:pt x="123" y="872"/>
                  </a:cubicBezTo>
                  <a:cubicBezTo>
                    <a:pt x="123" y="872"/>
                    <a:pt x="119" y="945"/>
                    <a:pt x="114" y="955"/>
                  </a:cubicBezTo>
                  <a:cubicBezTo>
                    <a:pt x="124" y="969"/>
                    <a:pt x="124" y="969"/>
                    <a:pt x="124" y="969"/>
                  </a:cubicBezTo>
                  <a:cubicBezTo>
                    <a:pt x="124" y="969"/>
                    <a:pt x="120" y="1033"/>
                    <a:pt x="123" y="1049"/>
                  </a:cubicBezTo>
                  <a:cubicBezTo>
                    <a:pt x="123" y="1049"/>
                    <a:pt x="122" y="1235"/>
                    <a:pt x="102" y="1323"/>
                  </a:cubicBezTo>
                  <a:cubicBezTo>
                    <a:pt x="97" y="1727"/>
                    <a:pt x="97" y="1727"/>
                    <a:pt x="97" y="1727"/>
                  </a:cubicBezTo>
                  <a:cubicBezTo>
                    <a:pt x="101" y="1731"/>
                    <a:pt x="101" y="1731"/>
                    <a:pt x="101" y="1731"/>
                  </a:cubicBezTo>
                  <a:cubicBezTo>
                    <a:pt x="102" y="1743"/>
                    <a:pt x="102" y="1743"/>
                    <a:pt x="102" y="1743"/>
                  </a:cubicBezTo>
                  <a:cubicBezTo>
                    <a:pt x="100" y="1747"/>
                    <a:pt x="100" y="1747"/>
                    <a:pt x="100" y="1747"/>
                  </a:cubicBezTo>
                  <a:cubicBezTo>
                    <a:pt x="99" y="1780"/>
                    <a:pt x="99" y="1780"/>
                    <a:pt x="99" y="1780"/>
                  </a:cubicBezTo>
                  <a:cubicBezTo>
                    <a:pt x="115" y="1788"/>
                    <a:pt x="115" y="1788"/>
                    <a:pt x="115" y="1788"/>
                  </a:cubicBezTo>
                  <a:cubicBezTo>
                    <a:pt x="127" y="1788"/>
                    <a:pt x="127" y="1788"/>
                    <a:pt x="127" y="1788"/>
                  </a:cubicBezTo>
                  <a:cubicBezTo>
                    <a:pt x="127" y="1788"/>
                    <a:pt x="123" y="1803"/>
                    <a:pt x="155" y="1810"/>
                  </a:cubicBezTo>
                  <a:cubicBezTo>
                    <a:pt x="155" y="1810"/>
                    <a:pt x="220" y="1816"/>
                    <a:pt x="272" y="1809"/>
                  </a:cubicBezTo>
                  <a:cubicBezTo>
                    <a:pt x="272" y="1809"/>
                    <a:pt x="278" y="1801"/>
                    <a:pt x="266" y="1792"/>
                  </a:cubicBezTo>
                  <a:cubicBezTo>
                    <a:pt x="266" y="1792"/>
                    <a:pt x="269" y="1778"/>
                    <a:pt x="262" y="1767"/>
                  </a:cubicBezTo>
                  <a:cubicBezTo>
                    <a:pt x="273" y="1766"/>
                    <a:pt x="273" y="1766"/>
                    <a:pt x="273" y="1766"/>
                  </a:cubicBezTo>
                  <a:cubicBezTo>
                    <a:pt x="283" y="1758"/>
                    <a:pt x="283" y="1758"/>
                    <a:pt x="283" y="1758"/>
                  </a:cubicBezTo>
                  <a:cubicBezTo>
                    <a:pt x="288" y="1757"/>
                    <a:pt x="288" y="1757"/>
                    <a:pt x="288" y="1757"/>
                  </a:cubicBezTo>
                  <a:cubicBezTo>
                    <a:pt x="288" y="1757"/>
                    <a:pt x="349" y="1776"/>
                    <a:pt x="358" y="1776"/>
                  </a:cubicBezTo>
                  <a:cubicBezTo>
                    <a:pt x="358" y="1776"/>
                    <a:pt x="437" y="1784"/>
                    <a:pt x="467" y="1768"/>
                  </a:cubicBezTo>
                  <a:cubicBezTo>
                    <a:pt x="474" y="1761"/>
                    <a:pt x="474" y="1761"/>
                    <a:pt x="474" y="1761"/>
                  </a:cubicBezTo>
                  <a:cubicBezTo>
                    <a:pt x="474" y="1755"/>
                    <a:pt x="474" y="1755"/>
                    <a:pt x="474" y="1755"/>
                  </a:cubicBezTo>
                  <a:cubicBezTo>
                    <a:pt x="469" y="1751"/>
                    <a:pt x="469" y="1751"/>
                    <a:pt x="469" y="1751"/>
                  </a:cubicBezTo>
                  <a:cubicBezTo>
                    <a:pt x="466" y="1749"/>
                    <a:pt x="466" y="1749"/>
                    <a:pt x="466" y="1749"/>
                  </a:cubicBezTo>
                  <a:cubicBezTo>
                    <a:pt x="466" y="1749"/>
                    <a:pt x="470" y="1716"/>
                    <a:pt x="420" y="1726"/>
                  </a:cubicBezTo>
                  <a:cubicBezTo>
                    <a:pt x="420" y="1726"/>
                    <a:pt x="386" y="1725"/>
                    <a:pt x="372" y="1702"/>
                  </a:cubicBezTo>
                  <a:cubicBezTo>
                    <a:pt x="372" y="1702"/>
                    <a:pt x="363" y="1659"/>
                    <a:pt x="356" y="1659"/>
                  </a:cubicBezTo>
                  <a:cubicBezTo>
                    <a:pt x="356" y="1659"/>
                    <a:pt x="367" y="1621"/>
                    <a:pt x="353" y="1595"/>
                  </a:cubicBezTo>
                  <a:cubicBezTo>
                    <a:pt x="353" y="1595"/>
                    <a:pt x="392" y="1480"/>
                    <a:pt x="409" y="1414"/>
                  </a:cubicBezTo>
                  <a:cubicBezTo>
                    <a:pt x="409" y="1414"/>
                    <a:pt x="438" y="1254"/>
                    <a:pt x="434" y="1174"/>
                  </a:cubicBezTo>
                  <a:cubicBezTo>
                    <a:pt x="462" y="1015"/>
                    <a:pt x="462" y="1015"/>
                    <a:pt x="462" y="1015"/>
                  </a:cubicBezTo>
                  <a:cubicBezTo>
                    <a:pt x="467" y="1008"/>
                    <a:pt x="467" y="1008"/>
                    <a:pt x="467" y="1008"/>
                  </a:cubicBezTo>
                  <a:cubicBezTo>
                    <a:pt x="468" y="993"/>
                    <a:pt x="468" y="993"/>
                    <a:pt x="468" y="993"/>
                  </a:cubicBezTo>
                  <a:cubicBezTo>
                    <a:pt x="471" y="990"/>
                    <a:pt x="471" y="990"/>
                    <a:pt x="471" y="990"/>
                  </a:cubicBezTo>
                  <a:cubicBezTo>
                    <a:pt x="477" y="990"/>
                    <a:pt x="477" y="990"/>
                    <a:pt x="477" y="990"/>
                  </a:cubicBezTo>
                  <a:cubicBezTo>
                    <a:pt x="482" y="993"/>
                    <a:pt x="482" y="993"/>
                    <a:pt x="482" y="993"/>
                  </a:cubicBezTo>
                  <a:cubicBezTo>
                    <a:pt x="493" y="994"/>
                    <a:pt x="493" y="994"/>
                    <a:pt x="493" y="994"/>
                  </a:cubicBezTo>
                  <a:cubicBezTo>
                    <a:pt x="503" y="996"/>
                    <a:pt x="503" y="996"/>
                    <a:pt x="503" y="996"/>
                  </a:cubicBezTo>
                  <a:cubicBezTo>
                    <a:pt x="516" y="997"/>
                    <a:pt x="516" y="997"/>
                    <a:pt x="516" y="997"/>
                  </a:cubicBezTo>
                  <a:cubicBezTo>
                    <a:pt x="516" y="997"/>
                    <a:pt x="533" y="979"/>
                    <a:pt x="533" y="976"/>
                  </a:cubicBezTo>
                  <a:cubicBezTo>
                    <a:pt x="533" y="976"/>
                    <a:pt x="538" y="955"/>
                    <a:pt x="543" y="950"/>
                  </a:cubicBezTo>
                  <a:cubicBezTo>
                    <a:pt x="543" y="950"/>
                    <a:pt x="542" y="903"/>
                    <a:pt x="537" y="899"/>
                  </a:cubicBezTo>
                  <a:cubicBezTo>
                    <a:pt x="537" y="899"/>
                    <a:pt x="553" y="917"/>
                    <a:pt x="556" y="899"/>
                  </a:cubicBezTo>
                  <a:cubicBezTo>
                    <a:pt x="556" y="899"/>
                    <a:pt x="550" y="818"/>
                    <a:pt x="551" y="815"/>
                  </a:cubicBezTo>
                  <a:close/>
                  <a:moveTo>
                    <a:pt x="500" y="977"/>
                  </a:moveTo>
                  <a:cubicBezTo>
                    <a:pt x="491" y="977"/>
                    <a:pt x="491" y="977"/>
                    <a:pt x="491" y="977"/>
                  </a:cubicBezTo>
                  <a:cubicBezTo>
                    <a:pt x="496" y="972"/>
                    <a:pt x="496" y="936"/>
                    <a:pt x="496" y="936"/>
                  </a:cubicBezTo>
                  <a:cubicBezTo>
                    <a:pt x="509" y="942"/>
                    <a:pt x="500" y="977"/>
                    <a:pt x="500" y="97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362904" y="3135309"/>
              <a:ext cx="1779832" cy="500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US" sz="54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46%</a:t>
              </a:r>
              <a:endParaRPr lang="en-US" sz="5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086351" y="3740303"/>
            <a:ext cx="2958481" cy="1468866"/>
            <a:chOff x="4542287" y="3690324"/>
            <a:chExt cx="2958481" cy="1468866"/>
          </a:xfrm>
        </p:grpSpPr>
        <p:sp>
          <p:nvSpPr>
            <p:cNvPr id="18" name="Rectangle 17"/>
            <p:cNvSpPr/>
            <p:nvPr/>
          </p:nvSpPr>
          <p:spPr>
            <a:xfrm>
              <a:off x="4542287" y="3820308"/>
              <a:ext cx="1147808" cy="1306158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110"/>
            <p:cNvSpPr>
              <a:spLocks/>
            </p:cNvSpPr>
            <p:nvPr/>
          </p:nvSpPr>
          <p:spPr bwMode="auto">
            <a:xfrm>
              <a:off x="5484618" y="3690324"/>
              <a:ext cx="435295" cy="1468866"/>
            </a:xfrm>
            <a:custGeom>
              <a:avLst/>
              <a:gdLst>
                <a:gd name="T0" fmla="*/ 253 w 516"/>
                <a:gd name="T1" fmla="*/ 290 h 1745"/>
                <a:gd name="T2" fmla="*/ 74 w 516"/>
                <a:gd name="T3" fmla="*/ 369 h 1745"/>
                <a:gd name="T4" fmla="*/ 54 w 516"/>
                <a:gd name="T5" fmla="*/ 483 h 1745"/>
                <a:gd name="T6" fmla="*/ 15 w 516"/>
                <a:gd name="T7" fmla="*/ 705 h 1745"/>
                <a:gd name="T8" fmla="*/ 124 w 516"/>
                <a:gd name="T9" fmla="*/ 1036 h 1745"/>
                <a:gd name="T10" fmla="*/ 138 w 516"/>
                <a:gd name="T11" fmla="*/ 1255 h 1745"/>
                <a:gd name="T12" fmla="*/ 117 w 516"/>
                <a:gd name="T13" fmla="*/ 1473 h 1745"/>
                <a:gd name="T14" fmla="*/ 71 w 516"/>
                <a:gd name="T15" fmla="*/ 1746 h 1745"/>
                <a:gd name="T16" fmla="*/ 60 w 516"/>
                <a:gd name="T17" fmla="*/ 1806 h 1745"/>
                <a:gd name="T18" fmla="*/ 90 w 516"/>
                <a:gd name="T19" fmla="*/ 1858 h 1745"/>
                <a:gd name="T20" fmla="*/ 105 w 516"/>
                <a:gd name="T21" fmla="*/ 1990 h 1745"/>
                <a:gd name="T22" fmla="*/ 200 w 516"/>
                <a:gd name="T23" fmla="*/ 1928 h 1745"/>
                <a:gd name="T24" fmla="*/ 191 w 516"/>
                <a:gd name="T25" fmla="*/ 1796 h 1745"/>
                <a:gd name="T26" fmla="*/ 283 w 516"/>
                <a:gd name="T27" fmla="*/ 1454 h 1745"/>
                <a:gd name="T28" fmla="*/ 319 w 516"/>
                <a:gd name="T29" fmla="*/ 1233 h 1745"/>
                <a:gd name="T30" fmla="*/ 327 w 516"/>
                <a:gd name="T31" fmla="*/ 1373 h 1745"/>
                <a:gd name="T32" fmla="*/ 297 w 516"/>
                <a:gd name="T33" fmla="*/ 1683 h 1745"/>
                <a:gd name="T34" fmla="*/ 277 w 516"/>
                <a:gd name="T35" fmla="*/ 1720 h 1745"/>
                <a:gd name="T36" fmla="*/ 301 w 516"/>
                <a:gd name="T37" fmla="*/ 1817 h 1745"/>
                <a:gd name="T38" fmla="*/ 330 w 516"/>
                <a:gd name="T39" fmla="*/ 1841 h 1745"/>
                <a:gd name="T40" fmla="*/ 345 w 516"/>
                <a:gd name="T41" fmla="*/ 1838 h 1745"/>
                <a:gd name="T42" fmla="*/ 367 w 516"/>
                <a:gd name="T43" fmla="*/ 1873 h 1745"/>
                <a:gd name="T44" fmla="*/ 458 w 516"/>
                <a:gd name="T45" fmla="*/ 1916 h 1745"/>
                <a:gd name="T46" fmla="*/ 418 w 516"/>
                <a:gd name="T47" fmla="*/ 1783 h 1745"/>
                <a:gd name="T48" fmla="*/ 436 w 516"/>
                <a:gd name="T49" fmla="*/ 1700 h 1745"/>
                <a:gd name="T50" fmla="*/ 526 w 516"/>
                <a:gd name="T51" fmla="*/ 1196 h 1745"/>
                <a:gd name="T52" fmla="*/ 592 w 516"/>
                <a:gd name="T53" fmla="*/ 1036 h 1745"/>
                <a:gd name="T54" fmla="*/ 591 w 516"/>
                <a:gd name="T55" fmla="*/ 885 h 1745"/>
                <a:gd name="T56" fmla="*/ 594 w 516"/>
                <a:gd name="T57" fmla="*/ 868 h 1745"/>
                <a:gd name="T58" fmla="*/ 560 w 516"/>
                <a:gd name="T59" fmla="*/ 559 h 1745"/>
                <a:gd name="T60" fmla="*/ 517 w 516"/>
                <a:gd name="T61" fmla="*/ 385 h 1745"/>
                <a:gd name="T62" fmla="*/ 396 w 516"/>
                <a:gd name="T63" fmla="*/ 302 h 1745"/>
                <a:gd name="T64" fmla="*/ 417 w 516"/>
                <a:gd name="T65" fmla="*/ 254 h 1745"/>
                <a:gd name="T66" fmla="*/ 435 w 516"/>
                <a:gd name="T67" fmla="*/ 234 h 1745"/>
                <a:gd name="T68" fmla="*/ 448 w 516"/>
                <a:gd name="T69" fmla="*/ 179 h 1745"/>
                <a:gd name="T70" fmla="*/ 405 w 516"/>
                <a:gd name="T71" fmla="*/ 43 h 1745"/>
                <a:gd name="T72" fmla="*/ 266 w 516"/>
                <a:gd name="T73" fmla="*/ 139 h 1745"/>
                <a:gd name="T74" fmla="*/ 255 w 516"/>
                <a:gd name="T75" fmla="*/ 150 h 1745"/>
                <a:gd name="T76" fmla="*/ 255 w 516"/>
                <a:gd name="T77" fmla="*/ 170 h 1745"/>
                <a:gd name="T78" fmla="*/ 257 w 516"/>
                <a:gd name="T79" fmla="*/ 191 h 1745"/>
                <a:gd name="T80" fmla="*/ 272 w 516"/>
                <a:gd name="T81" fmla="*/ 200 h 17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16"/>
                <a:gd name="T124" fmla="*/ 0 h 1745"/>
                <a:gd name="T125" fmla="*/ 516 w 516"/>
                <a:gd name="T126" fmla="*/ 1745 h 174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16" h="1745">
                  <a:moveTo>
                    <a:pt x="230" y="236"/>
                  </a:moveTo>
                  <a:cubicBezTo>
                    <a:pt x="219" y="251"/>
                    <a:pt x="219" y="251"/>
                    <a:pt x="219" y="251"/>
                  </a:cubicBezTo>
                  <a:cubicBezTo>
                    <a:pt x="210" y="253"/>
                    <a:pt x="210" y="253"/>
                    <a:pt x="210" y="253"/>
                  </a:cubicBezTo>
                  <a:cubicBezTo>
                    <a:pt x="210" y="253"/>
                    <a:pt x="186" y="305"/>
                    <a:pt x="64" y="319"/>
                  </a:cubicBezTo>
                  <a:cubicBezTo>
                    <a:pt x="60" y="320"/>
                    <a:pt x="50" y="336"/>
                    <a:pt x="50" y="336"/>
                  </a:cubicBezTo>
                  <a:cubicBezTo>
                    <a:pt x="47" y="418"/>
                    <a:pt x="47" y="418"/>
                    <a:pt x="47" y="418"/>
                  </a:cubicBezTo>
                  <a:cubicBezTo>
                    <a:pt x="47" y="418"/>
                    <a:pt x="28" y="457"/>
                    <a:pt x="25" y="532"/>
                  </a:cubicBezTo>
                  <a:cubicBezTo>
                    <a:pt x="25" y="532"/>
                    <a:pt x="18" y="585"/>
                    <a:pt x="13" y="610"/>
                  </a:cubicBezTo>
                  <a:cubicBezTo>
                    <a:pt x="13" y="610"/>
                    <a:pt x="0" y="748"/>
                    <a:pt x="102" y="901"/>
                  </a:cubicBezTo>
                  <a:cubicBezTo>
                    <a:pt x="107" y="896"/>
                    <a:pt x="107" y="896"/>
                    <a:pt x="107" y="896"/>
                  </a:cubicBezTo>
                  <a:cubicBezTo>
                    <a:pt x="114" y="896"/>
                    <a:pt x="114" y="896"/>
                    <a:pt x="114" y="896"/>
                  </a:cubicBezTo>
                  <a:cubicBezTo>
                    <a:pt x="119" y="1085"/>
                    <a:pt x="119" y="1085"/>
                    <a:pt x="119" y="1085"/>
                  </a:cubicBezTo>
                  <a:cubicBezTo>
                    <a:pt x="119" y="1085"/>
                    <a:pt x="110" y="1209"/>
                    <a:pt x="96" y="1233"/>
                  </a:cubicBezTo>
                  <a:cubicBezTo>
                    <a:pt x="96" y="1233"/>
                    <a:pt x="94" y="1245"/>
                    <a:pt x="101" y="1274"/>
                  </a:cubicBezTo>
                  <a:cubicBezTo>
                    <a:pt x="101" y="1274"/>
                    <a:pt x="85" y="1376"/>
                    <a:pt x="67" y="1390"/>
                  </a:cubicBezTo>
                  <a:cubicBezTo>
                    <a:pt x="61" y="1510"/>
                    <a:pt x="61" y="1510"/>
                    <a:pt x="61" y="1510"/>
                  </a:cubicBezTo>
                  <a:cubicBezTo>
                    <a:pt x="70" y="1533"/>
                    <a:pt x="70" y="1533"/>
                    <a:pt x="70" y="1533"/>
                  </a:cubicBezTo>
                  <a:cubicBezTo>
                    <a:pt x="70" y="1533"/>
                    <a:pt x="58" y="1547"/>
                    <a:pt x="52" y="1562"/>
                  </a:cubicBezTo>
                  <a:cubicBezTo>
                    <a:pt x="76" y="1597"/>
                    <a:pt x="76" y="1597"/>
                    <a:pt x="76" y="1597"/>
                  </a:cubicBezTo>
                  <a:cubicBezTo>
                    <a:pt x="78" y="1607"/>
                    <a:pt x="78" y="1607"/>
                    <a:pt x="78" y="1607"/>
                  </a:cubicBezTo>
                  <a:cubicBezTo>
                    <a:pt x="78" y="1607"/>
                    <a:pt x="82" y="1652"/>
                    <a:pt x="73" y="1669"/>
                  </a:cubicBezTo>
                  <a:cubicBezTo>
                    <a:pt x="73" y="1669"/>
                    <a:pt x="63" y="1703"/>
                    <a:pt x="91" y="1721"/>
                  </a:cubicBezTo>
                  <a:cubicBezTo>
                    <a:pt x="91" y="1721"/>
                    <a:pt x="111" y="1745"/>
                    <a:pt x="168" y="1732"/>
                  </a:cubicBezTo>
                  <a:cubicBezTo>
                    <a:pt x="168" y="1732"/>
                    <a:pt x="193" y="1711"/>
                    <a:pt x="173" y="1667"/>
                  </a:cubicBezTo>
                  <a:cubicBezTo>
                    <a:pt x="173" y="1667"/>
                    <a:pt x="151" y="1615"/>
                    <a:pt x="155" y="1602"/>
                  </a:cubicBezTo>
                  <a:cubicBezTo>
                    <a:pt x="155" y="1602"/>
                    <a:pt x="178" y="1560"/>
                    <a:pt x="165" y="1553"/>
                  </a:cubicBezTo>
                  <a:cubicBezTo>
                    <a:pt x="165" y="1553"/>
                    <a:pt x="151" y="1550"/>
                    <a:pt x="199" y="1507"/>
                  </a:cubicBezTo>
                  <a:cubicBezTo>
                    <a:pt x="199" y="1507"/>
                    <a:pt x="237" y="1379"/>
                    <a:pt x="245" y="1257"/>
                  </a:cubicBezTo>
                  <a:cubicBezTo>
                    <a:pt x="260" y="1119"/>
                    <a:pt x="260" y="1119"/>
                    <a:pt x="260" y="1119"/>
                  </a:cubicBezTo>
                  <a:cubicBezTo>
                    <a:pt x="276" y="1066"/>
                    <a:pt x="276" y="1066"/>
                    <a:pt x="276" y="1066"/>
                  </a:cubicBezTo>
                  <a:cubicBezTo>
                    <a:pt x="280" y="1066"/>
                    <a:pt x="280" y="1066"/>
                    <a:pt x="280" y="1066"/>
                  </a:cubicBezTo>
                  <a:cubicBezTo>
                    <a:pt x="283" y="1187"/>
                    <a:pt x="283" y="1187"/>
                    <a:pt x="283" y="1187"/>
                  </a:cubicBezTo>
                  <a:cubicBezTo>
                    <a:pt x="283" y="1187"/>
                    <a:pt x="262" y="1211"/>
                    <a:pt x="275" y="1247"/>
                  </a:cubicBezTo>
                  <a:cubicBezTo>
                    <a:pt x="275" y="1247"/>
                    <a:pt x="271" y="1441"/>
                    <a:pt x="257" y="1455"/>
                  </a:cubicBezTo>
                  <a:cubicBezTo>
                    <a:pt x="257" y="1455"/>
                    <a:pt x="237" y="1469"/>
                    <a:pt x="238" y="1485"/>
                  </a:cubicBezTo>
                  <a:cubicBezTo>
                    <a:pt x="238" y="1486"/>
                    <a:pt x="238" y="1487"/>
                    <a:pt x="239" y="1487"/>
                  </a:cubicBezTo>
                  <a:cubicBezTo>
                    <a:pt x="242" y="1504"/>
                    <a:pt x="264" y="1529"/>
                    <a:pt x="264" y="1529"/>
                  </a:cubicBezTo>
                  <a:cubicBezTo>
                    <a:pt x="264" y="1529"/>
                    <a:pt x="259" y="1568"/>
                    <a:pt x="260" y="1571"/>
                  </a:cubicBezTo>
                  <a:cubicBezTo>
                    <a:pt x="261" y="1575"/>
                    <a:pt x="280" y="1591"/>
                    <a:pt x="280" y="1591"/>
                  </a:cubicBezTo>
                  <a:cubicBezTo>
                    <a:pt x="285" y="1592"/>
                    <a:pt x="285" y="1592"/>
                    <a:pt x="285" y="1592"/>
                  </a:cubicBezTo>
                  <a:cubicBezTo>
                    <a:pt x="290" y="1589"/>
                    <a:pt x="290" y="1589"/>
                    <a:pt x="290" y="1589"/>
                  </a:cubicBezTo>
                  <a:cubicBezTo>
                    <a:pt x="298" y="1589"/>
                    <a:pt x="298" y="1589"/>
                    <a:pt x="298" y="1589"/>
                  </a:cubicBezTo>
                  <a:cubicBezTo>
                    <a:pt x="302" y="1590"/>
                    <a:pt x="302" y="1590"/>
                    <a:pt x="302" y="1590"/>
                  </a:cubicBezTo>
                  <a:cubicBezTo>
                    <a:pt x="302" y="1590"/>
                    <a:pt x="313" y="1606"/>
                    <a:pt x="317" y="1620"/>
                  </a:cubicBezTo>
                  <a:cubicBezTo>
                    <a:pt x="317" y="1620"/>
                    <a:pt x="308" y="1630"/>
                    <a:pt x="336" y="1644"/>
                  </a:cubicBezTo>
                  <a:cubicBezTo>
                    <a:pt x="336" y="1644"/>
                    <a:pt x="362" y="1664"/>
                    <a:pt x="396" y="1657"/>
                  </a:cubicBezTo>
                  <a:cubicBezTo>
                    <a:pt x="396" y="1657"/>
                    <a:pt x="441" y="1651"/>
                    <a:pt x="420" y="1619"/>
                  </a:cubicBezTo>
                  <a:cubicBezTo>
                    <a:pt x="420" y="1619"/>
                    <a:pt x="375" y="1572"/>
                    <a:pt x="361" y="1542"/>
                  </a:cubicBezTo>
                  <a:cubicBezTo>
                    <a:pt x="358" y="1503"/>
                    <a:pt x="358" y="1503"/>
                    <a:pt x="358" y="1503"/>
                  </a:cubicBezTo>
                  <a:cubicBezTo>
                    <a:pt x="358" y="1503"/>
                    <a:pt x="398" y="1489"/>
                    <a:pt x="377" y="1470"/>
                  </a:cubicBezTo>
                  <a:cubicBezTo>
                    <a:pt x="377" y="1470"/>
                    <a:pt x="399" y="1360"/>
                    <a:pt x="402" y="1282"/>
                  </a:cubicBezTo>
                  <a:cubicBezTo>
                    <a:pt x="402" y="1282"/>
                    <a:pt x="447" y="1141"/>
                    <a:pt x="455" y="1034"/>
                  </a:cubicBezTo>
                  <a:cubicBezTo>
                    <a:pt x="471" y="948"/>
                    <a:pt x="471" y="948"/>
                    <a:pt x="471" y="948"/>
                  </a:cubicBezTo>
                  <a:cubicBezTo>
                    <a:pt x="512" y="896"/>
                    <a:pt x="512" y="896"/>
                    <a:pt x="512" y="896"/>
                  </a:cubicBezTo>
                  <a:cubicBezTo>
                    <a:pt x="516" y="771"/>
                    <a:pt x="516" y="771"/>
                    <a:pt x="516" y="771"/>
                  </a:cubicBezTo>
                  <a:cubicBezTo>
                    <a:pt x="511" y="765"/>
                    <a:pt x="511" y="765"/>
                    <a:pt x="511" y="765"/>
                  </a:cubicBezTo>
                  <a:cubicBezTo>
                    <a:pt x="509" y="757"/>
                    <a:pt x="509" y="757"/>
                    <a:pt x="509" y="757"/>
                  </a:cubicBezTo>
                  <a:cubicBezTo>
                    <a:pt x="513" y="751"/>
                    <a:pt x="513" y="751"/>
                    <a:pt x="513" y="751"/>
                  </a:cubicBezTo>
                  <a:cubicBezTo>
                    <a:pt x="513" y="751"/>
                    <a:pt x="516" y="647"/>
                    <a:pt x="502" y="610"/>
                  </a:cubicBezTo>
                  <a:cubicBezTo>
                    <a:pt x="502" y="610"/>
                    <a:pt x="489" y="502"/>
                    <a:pt x="484" y="483"/>
                  </a:cubicBezTo>
                  <a:cubicBezTo>
                    <a:pt x="476" y="374"/>
                    <a:pt x="476" y="374"/>
                    <a:pt x="476" y="374"/>
                  </a:cubicBezTo>
                  <a:cubicBezTo>
                    <a:pt x="476" y="374"/>
                    <a:pt x="474" y="336"/>
                    <a:pt x="447" y="333"/>
                  </a:cubicBezTo>
                  <a:cubicBezTo>
                    <a:pt x="447" y="333"/>
                    <a:pt x="358" y="300"/>
                    <a:pt x="345" y="277"/>
                  </a:cubicBezTo>
                  <a:cubicBezTo>
                    <a:pt x="345" y="277"/>
                    <a:pt x="341" y="265"/>
                    <a:pt x="342" y="261"/>
                  </a:cubicBezTo>
                  <a:cubicBezTo>
                    <a:pt x="343" y="257"/>
                    <a:pt x="346" y="246"/>
                    <a:pt x="346" y="246"/>
                  </a:cubicBezTo>
                  <a:cubicBezTo>
                    <a:pt x="360" y="220"/>
                    <a:pt x="360" y="220"/>
                    <a:pt x="360" y="220"/>
                  </a:cubicBezTo>
                  <a:cubicBezTo>
                    <a:pt x="370" y="207"/>
                    <a:pt x="370" y="207"/>
                    <a:pt x="370" y="207"/>
                  </a:cubicBezTo>
                  <a:cubicBezTo>
                    <a:pt x="376" y="202"/>
                    <a:pt x="376" y="202"/>
                    <a:pt x="376" y="202"/>
                  </a:cubicBezTo>
                  <a:cubicBezTo>
                    <a:pt x="383" y="187"/>
                    <a:pt x="383" y="187"/>
                    <a:pt x="383" y="187"/>
                  </a:cubicBezTo>
                  <a:cubicBezTo>
                    <a:pt x="387" y="155"/>
                    <a:pt x="387" y="155"/>
                    <a:pt x="387" y="155"/>
                  </a:cubicBezTo>
                  <a:cubicBezTo>
                    <a:pt x="387" y="155"/>
                    <a:pt x="383" y="149"/>
                    <a:pt x="380" y="153"/>
                  </a:cubicBezTo>
                  <a:cubicBezTo>
                    <a:pt x="380" y="153"/>
                    <a:pt x="397" y="64"/>
                    <a:pt x="350" y="37"/>
                  </a:cubicBezTo>
                  <a:cubicBezTo>
                    <a:pt x="350" y="37"/>
                    <a:pt x="285" y="0"/>
                    <a:pt x="246" y="64"/>
                  </a:cubicBezTo>
                  <a:cubicBezTo>
                    <a:pt x="246" y="64"/>
                    <a:pt x="226" y="110"/>
                    <a:pt x="230" y="120"/>
                  </a:cubicBezTo>
                  <a:cubicBezTo>
                    <a:pt x="224" y="123"/>
                    <a:pt x="224" y="123"/>
                    <a:pt x="224" y="123"/>
                  </a:cubicBezTo>
                  <a:cubicBezTo>
                    <a:pt x="220" y="130"/>
                    <a:pt x="220" y="130"/>
                    <a:pt x="220" y="130"/>
                  </a:cubicBezTo>
                  <a:cubicBezTo>
                    <a:pt x="220" y="138"/>
                    <a:pt x="220" y="138"/>
                    <a:pt x="220" y="138"/>
                  </a:cubicBezTo>
                  <a:cubicBezTo>
                    <a:pt x="220" y="147"/>
                    <a:pt x="220" y="147"/>
                    <a:pt x="220" y="147"/>
                  </a:cubicBezTo>
                  <a:cubicBezTo>
                    <a:pt x="220" y="156"/>
                    <a:pt x="220" y="156"/>
                    <a:pt x="220" y="156"/>
                  </a:cubicBezTo>
                  <a:cubicBezTo>
                    <a:pt x="222" y="165"/>
                    <a:pt x="222" y="165"/>
                    <a:pt x="222" y="165"/>
                  </a:cubicBezTo>
                  <a:cubicBezTo>
                    <a:pt x="232" y="173"/>
                    <a:pt x="232" y="173"/>
                    <a:pt x="232" y="173"/>
                  </a:cubicBezTo>
                  <a:cubicBezTo>
                    <a:pt x="235" y="173"/>
                    <a:pt x="235" y="173"/>
                    <a:pt x="235" y="173"/>
                  </a:cubicBezTo>
                  <a:cubicBezTo>
                    <a:pt x="235" y="173"/>
                    <a:pt x="240" y="232"/>
                    <a:pt x="230" y="23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781338" y="4441818"/>
              <a:ext cx="1719430" cy="500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US" sz="54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29%</a:t>
              </a:r>
              <a:endParaRPr lang="en-US" sz="5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076825" y="5105400"/>
            <a:ext cx="2401439" cy="1371600"/>
            <a:chOff x="4532761" y="5055421"/>
            <a:chExt cx="2401439" cy="1371600"/>
          </a:xfrm>
        </p:grpSpPr>
        <p:sp>
          <p:nvSpPr>
            <p:cNvPr id="19" name="Rectangle 18"/>
            <p:cNvSpPr/>
            <p:nvPr/>
          </p:nvSpPr>
          <p:spPr>
            <a:xfrm>
              <a:off x="4532761" y="5120863"/>
              <a:ext cx="694526" cy="1306158"/>
            </a:xfrm>
            <a:prstGeom prst="rect">
              <a:avLst/>
            </a:prstGeom>
            <a:gradFill flip="none" rotWithShape="1">
              <a:gsLst>
                <a:gs pos="0">
                  <a:srgbClr val="548654">
                    <a:shade val="30000"/>
                    <a:satMod val="115000"/>
                  </a:srgbClr>
                </a:gs>
                <a:gs pos="50000">
                  <a:srgbClr val="548654">
                    <a:shade val="67500"/>
                    <a:satMod val="115000"/>
                  </a:srgbClr>
                </a:gs>
                <a:gs pos="100000">
                  <a:srgbClr val="54865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"/>
            <p:cNvSpPr>
              <a:spLocks noEditPoints="1"/>
            </p:cNvSpPr>
            <p:nvPr/>
          </p:nvSpPr>
          <p:spPr bwMode="auto">
            <a:xfrm flipH="1">
              <a:off x="5047289" y="5055421"/>
              <a:ext cx="334962" cy="1371600"/>
            </a:xfrm>
            <a:custGeom>
              <a:avLst/>
              <a:gdLst>
                <a:gd name="T0" fmla="*/ 2147483647 w 405"/>
                <a:gd name="T1" fmla="*/ 2147483647 h 1620"/>
                <a:gd name="T2" fmla="*/ 2147483647 w 405"/>
                <a:gd name="T3" fmla="*/ 2147483647 h 1620"/>
                <a:gd name="T4" fmla="*/ 2147483647 w 405"/>
                <a:gd name="T5" fmla="*/ 2147483647 h 1620"/>
                <a:gd name="T6" fmla="*/ 2147483647 w 405"/>
                <a:gd name="T7" fmla="*/ 2147483647 h 1620"/>
                <a:gd name="T8" fmla="*/ 2147483647 w 405"/>
                <a:gd name="T9" fmla="*/ 2147483647 h 1620"/>
                <a:gd name="T10" fmla="*/ 2147483647 w 405"/>
                <a:gd name="T11" fmla="*/ 2147483647 h 1620"/>
                <a:gd name="T12" fmla="*/ 2147483647 w 405"/>
                <a:gd name="T13" fmla="*/ 2147483647 h 1620"/>
                <a:gd name="T14" fmla="*/ 2147483647 w 405"/>
                <a:gd name="T15" fmla="*/ 2147483647 h 1620"/>
                <a:gd name="T16" fmla="*/ 2147483647 w 405"/>
                <a:gd name="T17" fmla="*/ 2147483647 h 1620"/>
                <a:gd name="T18" fmla="*/ 2147483647 w 405"/>
                <a:gd name="T19" fmla="*/ 2147483647 h 1620"/>
                <a:gd name="T20" fmla="*/ 2147483647 w 405"/>
                <a:gd name="T21" fmla="*/ 2147483647 h 1620"/>
                <a:gd name="T22" fmla="*/ 2147483647 w 405"/>
                <a:gd name="T23" fmla="*/ 2147483647 h 1620"/>
                <a:gd name="T24" fmla="*/ 2147483647 w 405"/>
                <a:gd name="T25" fmla="*/ 2147483647 h 1620"/>
                <a:gd name="T26" fmla="*/ 2147483647 w 405"/>
                <a:gd name="T27" fmla="*/ 2147483647 h 1620"/>
                <a:gd name="T28" fmla="*/ 2147483647 w 405"/>
                <a:gd name="T29" fmla="*/ 2147483647 h 1620"/>
                <a:gd name="T30" fmla="*/ 2147483647 w 405"/>
                <a:gd name="T31" fmla="*/ 2147483647 h 1620"/>
                <a:gd name="T32" fmla="*/ 2147483647 w 405"/>
                <a:gd name="T33" fmla="*/ 2147483647 h 1620"/>
                <a:gd name="T34" fmla="*/ 2147483647 w 405"/>
                <a:gd name="T35" fmla="*/ 2147483647 h 1620"/>
                <a:gd name="T36" fmla="*/ 2147483647 w 405"/>
                <a:gd name="T37" fmla="*/ 2147483647 h 1620"/>
                <a:gd name="T38" fmla="*/ 2147483647 w 405"/>
                <a:gd name="T39" fmla="*/ 2147483647 h 1620"/>
                <a:gd name="T40" fmla="*/ 2147483647 w 405"/>
                <a:gd name="T41" fmla="*/ 2147483647 h 1620"/>
                <a:gd name="T42" fmla="*/ 2147483647 w 405"/>
                <a:gd name="T43" fmla="*/ 2147483647 h 1620"/>
                <a:gd name="T44" fmla="*/ 2147483647 w 405"/>
                <a:gd name="T45" fmla="*/ 2147483647 h 1620"/>
                <a:gd name="T46" fmla="*/ 2147483647 w 405"/>
                <a:gd name="T47" fmla="*/ 2147483647 h 1620"/>
                <a:gd name="T48" fmla="*/ 2147483647 w 405"/>
                <a:gd name="T49" fmla="*/ 2147483647 h 1620"/>
                <a:gd name="T50" fmla="*/ 2147483647 w 405"/>
                <a:gd name="T51" fmla="*/ 2147483647 h 1620"/>
                <a:gd name="T52" fmla="*/ 2147483647 w 405"/>
                <a:gd name="T53" fmla="*/ 2147483647 h 1620"/>
                <a:gd name="T54" fmla="*/ 2147483647 w 405"/>
                <a:gd name="T55" fmla="*/ 2147483647 h 1620"/>
                <a:gd name="T56" fmla="*/ 2147483647 w 405"/>
                <a:gd name="T57" fmla="*/ 2147483647 h 1620"/>
                <a:gd name="T58" fmla="*/ 2147483647 w 405"/>
                <a:gd name="T59" fmla="*/ 2147483647 h 1620"/>
                <a:gd name="T60" fmla="*/ 2147483647 w 405"/>
                <a:gd name="T61" fmla="*/ 2147483647 h 1620"/>
                <a:gd name="T62" fmla="*/ 2147483647 w 405"/>
                <a:gd name="T63" fmla="*/ 2147483647 h 1620"/>
                <a:gd name="T64" fmla="*/ 2147483647 w 405"/>
                <a:gd name="T65" fmla="*/ 2147483647 h 1620"/>
                <a:gd name="T66" fmla="*/ 2147483647 w 405"/>
                <a:gd name="T67" fmla="*/ 2147483647 h 1620"/>
                <a:gd name="T68" fmla="*/ 2147483647 w 405"/>
                <a:gd name="T69" fmla="*/ 2147483647 h 1620"/>
                <a:gd name="T70" fmla="*/ 2147483647 w 405"/>
                <a:gd name="T71" fmla="*/ 2147483647 h 1620"/>
                <a:gd name="T72" fmla="*/ 2147483647 w 405"/>
                <a:gd name="T73" fmla="*/ 2147483647 h 1620"/>
                <a:gd name="T74" fmla="*/ 2147483647 w 405"/>
                <a:gd name="T75" fmla="*/ 2147483647 h 1620"/>
                <a:gd name="T76" fmla="*/ 2147483647 w 405"/>
                <a:gd name="T77" fmla="*/ 2147483647 h 1620"/>
                <a:gd name="T78" fmla="*/ 2147483647 w 405"/>
                <a:gd name="T79" fmla="*/ 2147483647 h 1620"/>
                <a:gd name="T80" fmla="*/ 2147483647 w 405"/>
                <a:gd name="T81" fmla="*/ 2147483647 h 1620"/>
                <a:gd name="T82" fmla="*/ 2147483647 w 405"/>
                <a:gd name="T83" fmla="*/ 2147483647 h 1620"/>
                <a:gd name="T84" fmla="*/ 2147483647 w 405"/>
                <a:gd name="T85" fmla="*/ 2147483647 h 1620"/>
                <a:gd name="T86" fmla="*/ 2147483647 w 405"/>
                <a:gd name="T87" fmla="*/ 2147483647 h 1620"/>
                <a:gd name="T88" fmla="*/ 2147483647 w 405"/>
                <a:gd name="T89" fmla="*/ 2147483647 h 1620"/>
                <a:gd name="T90" fmla="*/ 2147483647 w 405"/>
                <a:gd name="T91" fmla="*/ 2147483647 h 1620"/>
                <a:gd name="T92" fmla="*/ 2147483647 w 405"/>
                <a:gd name="T93" fmla="*/ 2147483647 h 162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05"/>
                <a:gd name="T142" fmla="*/ 0 h 1620"/>
                <a:gd name="T143" fmla="*/ 405 w 405"/>
                <a:gd name="T144" fmla="*/ 1620 h 16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05" h="1620">
                  <a:moveTo>
                    <a:pt x="400" y="409"/>
                  </a:moveTo>
                  <a:cubicBezTo>
                    <a:pt x="403" y="404"/>
                    <a:pt x="403" y="404"/>
                    <a:pt x="403" y="404"/>
                  </a:cubicBezTo>
                  <a:cubicBezTo>
                    <a:pt x="402" y="401"/>
                    <a:pt x="402" y="401"/>
                    <a:pt x="402" y="401"/>
                  </a:cubicBezTo>
                  <a:cubicBezTo>
                    <a:pt x="399" y="401"/>
                    <a:pt x="399" y="401"/>
                    <a:pt x="399" y="401"/>
                  </a:cubicBezTo>
                  <a:cubicBezTo>
                    <a:pt x="398" y="351"/>
                    <a:pt x="398" y="351"/>
                    <a:pt x="398" y="351"/>
                  </a:cubicBezTo>
                  <a:cubicBezTo>
                    <a:pt x="399" y="344"/>
                    <a:pt x="399" y="344"/>
                    <a:pt x="399" y="344"/>
                  </a:cubicBezTo>
                  <a:cubicBezTo>
                    <a:pt x="399" y="342"/>
                    <a:pt x="399" y="342"/>
                    <a:pt x="399" y="342"/>
                  </a:cubicBezTo>
                  <a:cubicBezTo>
                    <a:pt x="397" y="339"/>
                    <a:pt x="397" y="339"/>
                    <a:pt x="397" y="339"/>
                  </a:cubicBezTo>
                  <a:cubicBezTo>
                    <a:pt x="397" y="339"/>
                    <a:pt x="390" y="302"/>
                    <a:pt x="390" y="295"/>
                  </a:cubicBezTo>
                  <a:cubicBezTo>
                    <a:pt x="390" y="295"/>
                    <a:pt x="389" y="291"/>
                    <a:pt x="380" y="291"/>
                  </a:cubicBezTo>
                  <a:cubicBezTo>
                    <a:pt x="380" y="291"/>
                    <a:pt x="355" y="277"/>
                    <a:pt x="328" y="277"/>
                  </a:cubicBezTo>
                  <a:cubicBezTo>
                    <a:pt x="306" y="266"/>
                    <a:pt x="306" y="266"/>
                    <a:pt x="306" y="266"/>
                  </a:cubicBezTo>
                  <a:cubicBezTo>
                    <a:pt x="306" y="266"/>
                    <a:pt x="330" y="245"/>
                    <a:pt x="333" y="236"/>
                  </a:cubicBezTo>
                  <a:cubicBezTo>
                    <a:pt x="333" y="229"/>
                    <a:pt x="333" y="229"/>
                    <a:pt x="333" y="229"/>
                  </a:cubicBezTo>
                  <a:cubicBezTo>
                    <a:pt x="331" y="226"/>
                    <a:pt x="331" y="226"/>
                    <a:pt x="331" y="226"/>
                  </a:cubicBezTo>
                  <a:cubicBezTo>
                    <a:pt x="331" y="226"/>
                    <a:pt x="324" y="238"/>
                    <a:pt x="315" y="223"/>
                  </a:cubicBezTo>
                  <a:cubicBezTo>
                    <a:pt x="317" y="219"/>
                    <a:pt x="317" y="219"/>
                    <a:pt x="317" y="219"/>
                  </a:cubicBezTo>
                  <a:cubicBezTo>
                    <a:pt x="315" y="213"/>
                    <a:pt x="315" y="213"/>
                    <a:pt x="315" y="213"/>
                  </a:cubicBezTo>
                  <a:cubicBezTo>
                    <a:pt x="315" y="213"/>
                    <a:pt x="310" y="197"/>
                    <a:pt x="317" y="180"/>
                  </a:cubicBezTo>
                  <a:cubicBezTo>
                    <a:pt x="317" y="180"/>
                    <a:pt x="324" y="157"/>
                    <a:pt x="315" y="131"/>
                  </a:cubicBezTo>
                  <a:cubicBezTo>
                    <a:pt x="315" y="131"/>
                    <a:pt x="319" y="65"/>
                    <a:pt x="289" y="42"/>
                  </a:cubicBezTo>
                  <a:cubicBezTo>
                    <a:pt x="289" y="42"/>
                    <a:pt x="254" y="0"/>
                    <a:pt x="222" y="17"/>
                  </a:cubicBezTo>
                  <a:cubicBezTo>
                    <a:pt x="222" y="17"/>
                    <a:pt x="220" y="22"/>
                    <a:pt x="197" y="16"/>
                  </a:cubicBezTo>
                  <a:cubicBezTo>
                    <a:pt x="197" y="16"/>
                    <a:pt x="142" y="27"/>
                    <a:pt x="128" y="122"/>
                  </a:cubicBezTo>
                  <a:cubicBezTo>
                    <a:pt x="128" y="122"/>
                    <a:pt x="141" y="180"/>
                    <a:pt x="135" y="204"/>
                  </a:cubicBezTo>
                  <a:cubicBezTo>
                    <a:pt x="135" y="204"/>
                    <a:pt x="134" y="207"/>
                    <a:pt x="128" y="202"/>
                  </a:cubicBezTo>
                  <a:cubicBezTo>
                    <a:pt x="128" y="202"/>
                    <a:pt x="127" y="210"/>
                    <a:pt x="132" y="211"/>
                  </a:cubicBezTo>
                  <a:cubicBezTo>
                    <a:pt x="132" y="211"/>
                    <a:pt x="127" y="224"/>
                    <a:pt x="127" y="229"/>
                  </a:cubicBezTo>
                  <a:cubicBezTo>
                    <a:pt x="127" y="229"/>
                    <a:pt x="126" y="235"/>
                    <a:pt x="116" y="226"/>
                  </a:cubicBezTo>
                  <a:cubicBezTo>
                    <a:pt x="116" y="226"/>
                    <a:pt x="121" y="243"/>
                    <a:pt x="127" y="251"/>
                  </a:cubicBezTo>
                  <a:cubicBezTo>
                    <a:pt x="127" y="251"/>
                    <a:pt x="113" y="256"/>
                    <a:pt x="97" y="252"/>
                  </a:cubicBezTo>
                  <a:cubicBezTo>
                    <a:pt x="55" y="254"/>
                    <a:pt x="55" y="254"/>
                    <a:pt x="55" y="254"/>
                  </a:cubicBezTo>
                  <a:cubicBezTo>
                    <a:pt x="55" y="254"/>
                    <a:pt x="43" y="260"/>
                    <a:pt x="31" y="310"/>
                  </a:cubicBezTo>
                  <a:cubicBezTo>
                    <a:pt x="29" y="314"/>
                    <a:pt x="29" y="314"/>
                    <a:pt x="29" y="314"/>
                  </a:cubicBezTo>
                  <a:cubicBezTo>
                    <a:pt x="31" y="316"/>
                    <a:pt x="31" y="316"/>
                    <a:pt x="31" y="316"/>
                  </a:cubicBezTo>
                  <a:cubicBezTo>
                    <a:pt x="31" y="316"/>
                    <a:pt x="29" y="343"/>
                    <a:pt x="31" y="350"/>
                  </a:cubicBezTo>
                  <a:cubicBezTo>
                    <a:pt x="23" y="352"/>
                    <a:pt x="23" y="352"/>
                    <a:pt x="23" y="352"/>
                  </a:cubicBezTo>
                  <a:cubicBezTo>
                    <a:pt x="23" y="357"/>
                    <a:pt x="23" y="357"/>
                    <a:pt x="23" y="357"/>
                  </a:cubicBezTo>
                  <a:cubicBezTo>
                    <a:pt x="27" y="359"/>
                    <a:pt x="27" y="359"/>
                    <a:pt x="27" y="359"/>
                  </a:cubicBezTo>
                  <a:cubicBezTo>
                    <a:pt x="27" y="359"/>
                    <a:pt x="0" y="445"/>
                    <a:pt x="5" y="481"/>
                  </a:cubicBezTo>
                  <a:cubicBezTo>
                    <a:pt x="5" y="481"/>
                    <a:pt x="3" y="479"/>
                    <a:pt x="3" y="483"/>
                  </a:cubicBezTo>
                  <a:cubicBezTo>
                    <a:pt x="3" y="488"/>
                    <a:pt x="4" y="489"/>
                    <a:pt x="4" y="489"/>
                  </a:cubicBezTo>
                  <a:cubicBezTo>
                    <a:pt x="4" y="489"/>
                    <a:pt x="7" y="528"/>
                    <a:pt x="27" y="539"/>
                  </a:cubicBezTo>
                  <a:cubicBezTo>
                    <a:pt x="27" y="539"/>
                    <a:pt x="56" y="562"/>
                    <a:pt x="64" y="564"/>
                  </a:cubicBezTo>
                  <a:cubicBezTo>
                    <a:pt x="64" y="564"/>
                    <a:pt x="25" y="689"/>
                    <a:pt x="17" y="763"/>
                  </a:cubicBezTo>
                  <a:cubicBezTo>
                    <a:pt x="18" y="767"/>
                    <a:pt x="18" y="767"/>
                    <a:pt x="18" y="767"/>
                  </a:cubicBezTo>
                  <a:cubicBezTo>
                    <a:pt x="22" y="770"/>
                    <a:pt x="22" y="770"/>
                    <a:pt x="22" y="770"/>
                  </a:cubicBezTo>
                  <a:cubicBezTo>
                    <a:pt x="22" y="770"/>
                    <a:pt x="23" y="789"/>
                    <a:pt x="23" y="798"/>
                  </a:cubicBezTo>
                  <a:cubicBezTo>
                    <a:pt x="23" y="799"/>
                    <a:pt x="23" y="800"/>
                    <a:pt x="23" y="800"/>
                  </a:cubicBezTo>
                  <a:cubicBezTo>
                    <a:pt x="23" y="808"/>
                    <a:pt x="20" y="807"/>
                    <a:pt x="20" y="807"/>
                  </a:cubicBezTo>
                  <a:cubicBezTo>
                    <a:pt x="21" y="812"/>
                    <a:pt x="21" y="812"/>
                    <a:pt x="21" y="812"/>
                  </a:cubicBezTo>
                  <a:cubicBezTo>
                    <a:pt x="21" y="812"/>
                    <a:pt x="22" y="916"/>
                    <a:pt x="30" y="969"/>
                  </a:cubicBezTo>
                  <a:cubicBezTo>
                    <a:pt x="35" y="1055"/>
                    <a:pt x="35" y="1055"/>
                    <a:pt x="35" y="1055"/>
                  </a:cubicBezTo>
                  <a:cubicBezTo>
                    <a:pt x="35" y="1055"/>
                    <a:pt x="35" y="1077"/>
                    <a:pt x="26" y="1091"/>
                  </a:cubicBezTo>
                  <a:cubicBezTo>
                    <a:pt x="26" y="1091"/>
                    <a:pt x="27" y="1114"/>
                    <a:pt x="44" y="1117"/>
                  </a:cubicBezTo>
                  <a:cubicBezTo>
                    <a:pt x="44" y="1117"/>
                    <a:pt x="49" y="1122"/>
                    <a:pt x="39" y="1142"/>
                  </a:cubicBezTo>
                  <a:cubicBezTo>
                    <a:pt x="39" y="1142"/>
                    <a:pt x="42" y="1162"/>
                    <a:pt x="63" y="1193"/>
                  </a:cubicBezTo>
                  <a:cubicBezTo>
                    <a:pt x="63" y="1193"/>
                    <a:pt x="101" y="1280"/>
                    <a:pt x="107" y="1337"/>
                  </a:cubicBezTo>
                  <a:cubicBezTo>
                    <a:pt x="107" y="1337"/>
                    <a:pt x="88" y="1441"/>
                    <a:pt x="78" y="1474"/>
                  </a:cubicBezTo>
                  <a:cubicBezTo>
                    <a:pt x="78" y="1474"/>
                    <a:pt x="80" y="1486"/>
                    <a:pt x="83" y="1496"/>
                  </a:cubicBezTo>
                  <a:cubicBezTo>
                    <a:pt x="88" y="1559"/>
                    <a:pt x="88" y="1559"/>
                    <a:pt x="88" y="1559"/>
                  </a:cubicBezTo>
                  <a:cubicBezTo>
                    <a:pt x="91" y="1562"/>
                    <a:pt x="91" y="1562"/>
                    <a:pt x="91" y="1562"/>
                  </a:cubicBezTo>
                  <a:cubicBezTo>
                    <a:pt x="91" y="1562"/>
                    <a:pt x="87" y="1574"/>
                    <a:pt x="88" y="1584"/>
                  </a:cubicBezTo>
                  <a:cubicBezTo>
                    <a:pt x="88" y="1584"/>
                    <a:pt x="77" y="1596"/>
                    <a:pt x="81" y="1606"/>
                  </a:cubicBezTo>
                  <a:cubicBezTo>
                    <a:pt x="81" y="1606"/>
                    <a:pt x="90" y="1615"/>
                    <a:pt x="132" y="1614"/>
                  </a:cubicBezTo>
                  <a:cubicBezTo>
                    <a:pt x="132" y="1614"/>
                    <a:pt x="165" y="1612"/>
                    <a:pt x="171" y="1603"/>
                  </a:cubicBezTo>
                  <a:cubicBezTo>
                    <a:pt x="171" y="1603"/>
                    <a:pt x="174" y="1600"/>
                    <a:pt x="173" y="1571"/>
                  </a:cubicBezTo>
                  <a:cubicBezTo>
                    <a:pt x="211" y="1573"/>
                    <a:pt x="211" y="1573"/>
                    <a:pt x="211" y="1573"/>
                  </a:cubicBezTo>
                  <a:cubicBezTo>
                    <a:pt x="220" y="1541"/>
                    <a:pt x="220" y="1541"/>
                    <a:pt x="220" y="1541"/>
                  </a:cubicBezTo>
                  <a:cubicBezTo>
                    <a:pt x="222" y="1541"/>
                    <a:pt x="222" y="1541"/>
                    <a:pt x="222" y="1541"/>
                  </a:cubicBezTo>
                  <a:cubicBezTo>
                    <a:pt x="222" y="1541"/>
                    <a:pt x="221" y="1564"/>
                    <a:pt x="229" y="1568"/>
                  </a:cubicBezTo>
                  <a:cubicBezTo>
                    <a:pt x="229" y="1568"/>
                    <a:pt x="230" y="1613"/>
                    <a:pt x="241" y="1613"/>
                  </a:cubicBezTo>
                  <a:cubicBezTo>
                    <a:pt x="241" y="1613"/>
                    <a:pt x="287" y="1620"/>
                    <a:pt x="296" y="1579"/>
                  </a:cubicBezTo>
                  <a:cubicBezTo>
                    <a:pt x="296" y="1579"/>
                    <a:pt x="317" y="1536"/>
                    <a:pt x="289" y="1516"/>
                  </a:cubicBezTo>
                  <a:cubicBezTo>
                    <a:pt x="289" y="1516"/>
                    <a:pt x="285" y="1515"/>
                    <a:pt x="280" y="1510"/>
                  </a:cubicBezTo>
                  <a:cubicBezTo>
                    <a:pt x="273" y="1483"/>
                    <a:pt x="273" y="1483"/>
                    <a:pt x="273" y="1483"/>
                  </a:cubicBezTo>
                  <a:cubicBezTo>
                    <a:pt x="292" y="1478"/>
                    <a:pt x="292" y="1478"/>
                    <a:pt x="292" y="1478"/>
                  </a:cubicBezTo>
                  <a:cubicBezTo>
                    <a:pt x="292" y="1478"/>
                    <a:pt x="299" y="1456"/>
                    <a:pt x="299" y="1448"/>
                  </a:cubicBezTo>
                  <a:cubicBezTo>
                    <a:pt x="259" y="1404"/>
                    <a:pt x="259" y="1404"/>
                    <a:pt x="259" y="1404"/>
                  </a:cubicBezTo>
                  <a:cubicBezTo>
                    <a:pt x="248" y="1363"/>
                    <a:pt x="248" y="1363"/>
                    <a:pt x="248" y="1363"/>
                  </a:cubicBezTo>
                  <a:cubicBezTo>
                    <a:pt x="248" y="1363"/>
                    <a:pt x="278" y="1196"/>
                    <a:pt x="278" y="1180"/>
                  </a:cubicBezTo>
                  <a:cubicBezTo>
                    <a:pt x="278" y="1180"/>
                    <a:pt x="329" y="921"/>
                    <a:pt x="333" y="916"/>
                  </a:cubicBezTo>
                  <a:cubicBezTo>
                    <a:pt x="333" y="916"/>
                    <a:pt x="354" y="805"/>
                    <a:pt x="352" y="792"/>
                  </a:cubicBezTo>
                  <a:cubicBezTo>
                    <a:pt x="357" y="790"/>
                    <a:pt x="357" y="790"/>
                    <a:pt x="357" y="790"/>
                  </a:cubicBezTo>
                  <a:cubicBezTo>
                    <a:pt x="357" y="790"/>
                    <a:pt x="340" y="623"/>
                    <a:pt x="336" y="601"/>
                  </a:cubicBezTo>
                  <a:cubicBezTo>
                    <a:pt x="336" y="601"/>
                    <a:pt x="372" y="601"/>
                    <a:pt x="380" y="586"/>
                  </a:cubicBezTo>
                  <a:cubicBezTo>
                    <a:pt x="380" y="586"/>
                    <a:pt x="390" y="576"/>
                    <a:pt x="405" y="522"/>
                  </a:cubicBezTo>
                  <a:cubicBezTo>
                    <a:pt x="405" y="522"/>
                    <a:pt x="403" y="416"/>
                    <a:pt x="400" y="409"/>
                  </a:cubicBezTo>
                  <a:close/>
                  <a:moveTo>
                    <a:pt x="167" y="1014"/>
                  </a:moveTo>
                  <a:cubicBezTo>
                    <a:pt x="162" y="1021"/>
                    <a:pt x="157" y="1047"/>
                    <a:pt x="157" y="1047"/>
                  </a:cubicBezTo>
                  <a:cubicBezTo>
                    <a:pt x="152" y="1041"/>
                    <a:pt x="151" y="997"/>
                    <a:pt x="151" y="997"/>
                  </a:cubicBezTo>
                  <a:cubicBezTo>
                    <a:pt x="151" y="992"/>
                    <a:pt x="159" y="974"/>
                    <a:pt x="159" y="974"/>
                  </a:cubicBezTo>
                  <a:cubicBezTo>
                    <a:pt x="159" y="955"/>
                    <a:pt x="167" y="932"/>
                    <a:pt x="167" y="932"/>
                  </a:cubicBezTo>
                  <a:cubicBezTo>
                    <a:pt x="167" y="980"/>
                    <a:pt x="167" y="980"/>
                    <a:pt x="167" y="980"/>
                  </a:cubicBezTo>
                  <a:cubicBezTo>
                    <a:pt x="174" y="985"/>
                    <a:pt x="167" y="1014"/>
                    <a:pt x="167" y="101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14770" y="5748327"/>
              <a:ext cx="1719430" cy="500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US" sz="5400" b="1" dirty="0" smtClean="0">
                  <a:solidFill>
                    <a:srgbClr val="1A483E"/>
                  </a:solidFill>
                  <a:latin typeface="Arial" pitchFamily="34" charset="0"/>
                  <a:cs typeface="Arial" pitchFamily="34" charset="0"/>
                </a:rPr>
                <a:t>15%</a:t>
              </a:r>
              <a:endParaRPr lang="en-US" sz="5400" b="1" dirty="0">
                <a:solidFill>
                  <a:srgbClr val="1A483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-6096" y="6553200"/>
            <a:ext cx="7680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6950324-CF9E-4F89-9EFD-2AC2F4B5B67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19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52400" y="621252"/>
            <a:ext cx="8229600" cy="4455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a Mindset?</a:t>
            </a:r>
            <a:endParaRPr lang="en-US" dirty="0"/>
          </a:p>
        </p:txBody>
      </p:sp>
      <p:pic>
        <p:nvPicPr>
          <p:cNvPr id="2051" name="Picture 3" descr="\\data1\Departments\Product_Dev\Design\Novations Stock Photos\People\Groups\Groups - Men and Women\cob00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68321" y="1097555"/>
            <a:ext cx="10117215" cy="576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257800"/>
            <a:ext cx="9144000" cy="12954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5268559"/>
            <a:ext cx="9144000" cy="1219200"/>
          </a:xfrm>
        </p:spPr>
        <p:txBody>
          <a:bodyPr vert="horz"/>
          <a:lstStyle/>
          <a:p>
            <a:pPr marL="0" indent="0" algn="ctr">
              <a:lnSpc>
                <a:spcPct val="90000"/>
              </a:lnSpc>
            </a:pPr>
            <a:r>
              <a:rPr lang="en-US" sz="2400" dirty="0">
                <a:solidFill>
                  <a:srgbClr val="292929"/>
                </a:solidFill>
              </a:rPr>
              <a:t>A </a:t>
            </a:r>
            <a:r>
              <a:rPr lang="en-US" sz="2800" b="1" dirty="0">
                <a:solidFill>
                  <a:srgbClr val="1A483E"/>
                </a:solidFill>
              </a:rPr>
              <a:t>MINDSET </a:t>
            </a:r>
            <a:r>
              <a:rPr lang="en-US" sz="2400" dirty="0">
                <a:solidFill>
                  <a:srgbClr val="292929"/>
                </a:solidFill>
              </a:rPr>
              <a:t>is a way </a:t>
            </a:r>
            <a:r>
              <a:rPr lang="en-US" sz="2400" dirty="0" smtClean="0">
                <a:solidFill>
                  <a:srgbClr val="292929"/>
                </a:solidFill>
              </a:rPr>
              <a:t>of </a:t>
            </a:r>
            <a:r>
              <a:rPr lang="en-US" sz="2400" dirty="0">
                <a:solidFill>
                  <a:srgbClr val="292929"/>
                </a:solidFill>
              </a:rPr>
              <a:t>thinking about people </a:t>
            </a:r>
            <a:r>
              <a:rPr lang="en-US" sz="2400" dirty="0" smtClean="0">
                <a:solidFill>
                  <a:srgbClr val="292929"/>
                </a:solidFill>
              </a:rPr>
              <a:t/>
            </a:r>
            <a:br>
              <a:rPr lang="en-US" sz="2400" dirty="0" smtClean="0">
                <a:solidFill>
                  <a:srgbClr val="292929"/>
                </a:solidFill>
              </a:rPr>
            </a:br>
            <a:r>
              <a:rPr lang="en-US" sz="2400" dirty="0" smtClean="0">
                <a:solidFill>
                  <a:srgbClr val="292929"/>
                </a:solidFill>
              </a:rPr>
              <a:t>and </a:t>
            </a:r>
            <a:r>
              <a:rPr lang="en-US" sz="2400" dirty="0">
                <a:solidFill>
                  <a:srgbClr val="292929"/>
                </a:solidFill>
              </a:rPr>
              <a:t>their potentials.  </a:t>
            </a:r>
          </a:p>
          <a:p>
            <a:pPr marL="0" indent="0" algn="ctr">
              <a:lnSpc>
                <a:spcPct val="90000"/>
              </a:lnSpc>
            </a:pPr>
            <a:r>
              <a:rPr lang="en-US" sz="2800" b="1" dirty="0" smtClean="0">
                <a:solidFill>
                  <a:srgbClr val="1A483E"/>
                </a:solidFill>
              </a:rPr>
              <a:t>IT </a:t>
            </a:r>
            <a:r>
              <a:rPr lang="en-US" sz="2800" b="1" dirty="0">
                <a:solidFill>
                  <a:srgbClr val="1A483E"/>
                </a:solidFill>
              </a:rPr>
              <a:t>DIRECTS ACTION</a:t>
            </a:r>
          </a:p>
        </p:txBody>
      </p:sp>
      <p:pic>
        <p:nvPicPr>
          <p:cNvPr id="10" name="Picture 20" descr="26706455.jp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-1862641" y="1092856"/>
            <a:ext cx="11006641" cy="576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2"/>
          <p:cNvSpPr>
            <a:spLocks noGrp="1"/>
          </p:cNvSpPr>
          <p:nvPr>
            <p:ph type="title" idx="4294967295"/>
          </p:nvPr>
        </p:nvSpPr>
        <p:spPr>
          <a:xfrm>
            <a:off x="152400" y="609600"/>
            <a:ext cx="8229600" cy="4455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Fixed Capacity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5257800"/>
            <a:ext cx="9144000" cy="16002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0" y="5268558"/>
            <a:ext cx="9144000" cy="1589441"/>
          </a:xfrm>
          <a:prstGeom prst="rect">
            <a:avLst/>
          </a:prstGeom>
        </p:spPr>
        <p:txBody>
          <a:bodyPr vert="horz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When it comes to learning capacity, </a:t>
            </a:r>
            <a:b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b="1" smtClean="0">
                <a:solidFill>
                  <a:srgbClr val="1A483E"/>
                </a:solidFill>
              </a:rPr>
              <a:t>Fixed Capacity mindset </a:t>
            </a:r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operates from “some have it and some don’t.”</a:t>
            </a:r>
          </a:p>
          <a:p>
            <a:pPr marL="0" indent="0" algn="ctr"/>
            <a:endParaRPr lang="en-US" sz="1000" smtClean="0">
              <a:solidFill>
                <a:srgbClr val="292929"/>
              </a:solidFill>
            </a:endParaRPr>
          </a:p>
          <a:p>
            <a:pPr marL="0" indent="0" algn="ctr"/>
            <a:r>
              <a:rPr lang="en-US" b="1" smtClean="0">
                <a:solidFill>
                  <a:srgbClr val="1A483E"/>
                </a:solidFill>
              </a:rPr>
              <a:t>FAILURE OR DIFFICULTY INDICATES THE LIMITS OF A </a:t>
            </a:r>
            <a:br>
              <a:rPr lang="en-US" b="1" smtClean="0">
                <a:solidFill>
                  <a:srgbClr val="1A483E"/>
                </a:solidFill>
              </a:rPr>
            </a:br>
            <a:r>
              <a:rPr lang="en-US" b="1" smtClean="0">
                <a:solidFill>
                  <a:srgbClr val="1A483E"/>
                </a:solidFill>
              </a:rPr>
              <a:t>PERSON’S ABILITY AND LEARNING CAPACITY.</a:t>
            </a:r>
            <a:endParaRPr lang="en-US" b="1" dirty="0">
              <a:solidFill>
                <a:srgbClr val="1A483E"/>
              </a:solidFill>
            </a:endParaRPr>
          </a:p>
        </p:txBody>
      </p:sp>
      <p:pic>
        <p:nvPicPr>
          <p:cNvPr id="14" name="Picture 2" descr="\\data1\Departments\Product_Dev\Design\Novations Stock Photos\People\Groups\Groups - Men and Women\dv765096_22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488"/>
          <a:stretch/>
        </p:blipFill>
        <p:spPr bwMode="auto">
          <a:xfrm flipH="1">
            <a:off x="-2120304" y="1111624"/>
            <a:ext cx="11253798" cy="605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2"/>
          <p:cNvSpPr>
            <a:spLocks noGrp="1"/>
          </p:cNvSpPr>
          <p:nvPr>
            <p:ph type="title" idx="4294967295"/>
          </p:nvPr>
        </p:nvSpPr>
        <p:spPr>
          <a:xfrm>
            <a:off x="152400" y="609600"/>
            <a:ext cx="8229600" cy="4455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Capacity building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5257800"/>
            <a:ext cx="9144000" cy="16002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0" y="5388684"/>
            <a:ext cx="9144000" cy="1219200"/>
          </a:xfrm>
          <a:prstGeom prst="rect">
            <a:avLst/>
          </a:prstGeom>
        </p:spPr>
        <p:txBody>
          <a:bodyPr vert="horz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Capacity Building mindset operates from “most people have </a:t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enough mental capacity for continuous learning and development.”</a:t>
            </a:r>
          </a:p>
          <a:p>
            <a:pPr marL="0" indent="0" algn="ctr"/>
            <a:endParaRPr lang="en-US" sz="400" dirty="0" smtClean="0">
              <a:solidFill>
                <a:srgbClr val="292929"/>
              </a:solidFill>
            </a:endParaRPr>
          </a:p>
          <a:p>
            <a:pPr marL="0" indent="0" algn="ctr"/>
            <a:r>
              <a:rPr lang="en-US" b="1" dirty="0" smtClean="0">
                <a:solidFill>
                  <a:srgbClr val="1A483E"/>
                </a:solidFill>
              </a:rPr>
              <a:t>FAILURE OR DIFFICULTY IS FEEDBACK INDICATING WHAT </a:t>
            </a:r>
            <a:br>
              <a:rPr lang="en-US" b="1" dirty="0" smtClean="0">
                <a:solidFill>
                  <a:srgbClr val="1A483E"/>
                </a:solidFill>
              </a:rPr>
            </a:br>
            <a:r>
              <a:rPr lang="en-US" b="1" dirty="0" smtClean="0">
                <a:solidFill>
                  <a:srgbClr val="1A483E"/>
                </a:solidFill>
              </a:rPr>
              <a:t>THE INDIVIDUAL MUST IMPROVE UPON.</a:t>
            </a:r>
            <a:endParaRPr lang="en-US" b="1" dirty="0">
              <a:solidFill>
                <a:srgbClr val="1A483E"/>
              </a:solidFill>
            </a:endParaRPr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-6096" y="6553200"/>
            <a:ext cx="768096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6950324-CF9E-4F89-9EFD-2AC2F4B5B67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1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2222E-6 2.61161E-6 L 0.23264 2.61161E-6 " pathEditMode="relative" rAng="0" ptsTypes="AA">
                                      <p:cBhvr>
                                        <p:cTn id="53" dur="2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uiExpand="1" build="p"/>
      <p:bldP spid="11" grpId="0"/>
      <p:bldP spid="11" grpId="1"/>
      <p:bldP spid="12" grpId="0" animBg="1"/>
      <p:bldP spid="12" grpId="1" animBg="1"/>
      <p:bldP spid="13" grpId="0"/>
      <p:bldP spid="13" grpId="1"/>
      <p:bldP spid="15" grpId="0"/>
      <p:bldP spid="16" grpId="0" animBg="1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504</Words>
  <Application>Microsoft Office PowerPoint</Application>
  <PresentationFormat>On-screen Show (4:3)</PresentationFormat>
  <Paragraphs>160</Paragraphs>
  <Slides>21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Agenda</vt:lpstr>
      <vt:lpstr>Diversity &amp; Inclusion</vt:lpstr>
      <vt:lpstr>Video</vt:lpstr>
      <vt:lpstr>Employee Engagement</vt:lpstr>
      <vt:lpstr>Research on Employee Engagement</vt:lpstr>
      <vt:lpstr>Research on Employee Engagement</vt:lpstr>
      <vt:lpstr>Four Generations in the Workforce-One Key Aspect of Diversity</vt:lpstr>
      <vt:lpstr>What is a Mindset?</vt:lpstr>
      <vt:lpstr>Video</vt:lpstr>
      <vt:lpstr>PowerPoint Presentation</vt:lpstr>
      <vt:lpstr>The Original Research</vt:lpstr>
      <vt:lpstr>Four Stages® of Contribution</vt:lpstr>
      <vt:lpstr>How to Meet the Needs of a Multi-Cultural Workforce</vt:lpstr>
      <vt:lpstr>Key Drivers of Engagement</vt:lpstr>
      <vt:lpstr>Communication</vt:lpstr>
      <vt:lpstr>Development</vt:lpstr>
      <vt:lpstr>Coaching</vt:lpstr>
      <vt:lpstr>Feedback</vt:lpstr>
      <vt:lpstr>Inclusion is Measured by Employee Engagement</vt:lpstr>
      <vt:lpstr>PowerPoint Presentation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/>
  <cp:revision>166</cp:revision>
  <cp:lastPrinted>2011-03-08T20:19:32Z</cp:lastPrinted>
  <dcterms:created xsi:type="dcterms:W3CDTF">2011-02-14T19:03:53Z</dcterms:created>
  <dcterms:modified xsi:type="dcterms:W3CDTF">2011-06-29T19:10:24Z</dcterms:modified>
</cp:coreProperties>
</file>