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9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I8YvGI2TSCDNTQT+9ZFXw==" hashData="aOuhnrSDv/L8q583Hh9v/c9ao48="/>
  <p:extLst>
    <p:ext uri="{521415D9-36F7-43E2-AB2F-B90AF26B5E84}">
      <p14:sectionLst xmlns:p14="http://schemas.microsoft.com/office/powerpoint/2010/main">
        <p14:section name="Untitled Section" id="{33D64950-F882-4C6C-AEE3-425AE06ABE03}">
          <p14:sldIdLst>
            <p14:sldId id="268"/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70"/>
            <p14:sldId id="269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6" d="100"/>
          <a:sy n="86" d="100"/>
        </p:scale>
        <p:origin x="-1614" y="-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data1\Staff\akilker\Mike Hyter PPTs\Microsoft\images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209921"/>
            <a:ext cx="9352313" cy="6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\\data1\Staff\akilker\Mike Hyter PPTs\Microsoft\images\marble4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96252" y="6327508"/>
            <a:ext cx="436187" cy="1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\\data1\Staff\akilker\Mike Hyter PPTs\Microsoft\images\marble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14164" y="5904565"/>
            <a:ext cx="489597" cy="4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\\data1\Staff\akilker\Mike Hyter PPTs\Microsoft\images\marble2a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0632" y="6415921"/>
            <a:ext cx="961392" cy="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\\data1\Staff\akilker\Mike Hyter PPTs\Microsoft\images\marble3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9303" y="5837196"/>
            <a:ext cx="712142" cy="71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\\data1\Staff\akilker\Mike Hyter PPTs\Microsoft\images\marble3a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1937" y="6558130"/>
            <a:ext cx="890178" cy="2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\\data1\Staff\akilker\Mike Hyter PPTs\Microsoft\images\marble2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5347" y="5706087"/>
            <a:ext cx="996999" cy="99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\\data1\Staff\akilker\Mike Hyter PPTs\Microsoft\images\PowerofChoic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28" y="5895773"/>
            <a:ext cx="4682336" cy="8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data1\Staff\akilker\Mike Hyter PPTs\Microsoft\images\marble1a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156" y="6953181"/>
            <a:ext cx="1450990" cy="3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data1\Staff\akilker\Mike Hyter PPTs\Microsoft\images\marble1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5671454"/>
            <a:ext cx="1513303" cy="15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\\data1\Staff\akilker\Mike Hyter PPTs\Microsoft\images\marbleREDa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94981" y="6429493"/>
            <a:ext cx="943588" cy="2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\\data1\Staff\akilker\Mike Hyter PPTs\Microsoft\images\marbleRED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7515" y="5783785"/>
            <a:ext cx="818964" cy="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247166" y="1066800"/>
            <a:ext cx="8668233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28600" y="2209799"/>
            <a:ext cx="8686800" cy="3573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1.00764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8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1.00764 1.85185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8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decel="5217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7.40741E-7 L 1.00503 7.40741E-7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decel="5217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6 L 1.00955 -3.7037E-6 " pathEditMode="relative" rAng="0" ptsTypes="AA">
                                      <p:cBhvr>
                                        <p:cTn id="14" dur="6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decel="5217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3200000">
                                      <p:cBhvr>
                                        <p:cTn id="16" dur="7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decel="5714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72222E-6 2.22222E-6 L 1.00695 2.22222E-6 " pathEditMode="relative" rAng="0" ptsTypes="AA">
                                      <p:cBhvr>
                                        <p:cTn id="18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4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decel="5714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05556E-6 1.48148E-6 L 1.00729 1.48148E-6 " pathEditMode="relative" rAng="0" ptsTypes="AA">
                                      <p:cBhvr>
                                        <p:cTn id="20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6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43200000">
                                      <p:cBhvr>
                                        <p:cTn id="22" dur="5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decel="6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05556E-6 3.7037E-6 L 1.00816 3.7037E-6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decel="6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22222E-6 7.40741E-7 L 1.00764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8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decel="57143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43200000">
                                      <p:cBhvr>
                                        <p:cTn id="28" dur="5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eneric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data1\Staff\akilker\Mike Hyter PPTs\Microsoft\images\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209921"/>
            <a:ext cx="9352313" cy="6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166" y="1066800"/>
            <a:ext cx="8668233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09799"/>
            <a:ext cx="8686800" cy="3573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12" descr="\\data1\Staff\akilker\Mike Hyter PPTs\Microsoft\images\marble4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752" y="6327508"/>
            <a:ext cx="436187" cy="1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\\data1\Staff\akilker\Mike Hyter PPTs\Microsoft\images\marble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40" y="5904565"/>
            <a:ext cx="489597" cy="4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\\data1\Staff\akilker\Mike Hyter PPTs\Microsoft\images\marble2a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600" y="6415921"/>
            <a:ext cx="961392" cy="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\\data1\Staff\akilker\Mike Hyter PPTs\Microsoft\images\marble3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929" y="5837196"/>
            <a:ext cx="712142" cy="71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\\data1\Staff\akilker\Mike Hyter PPTs\Microsoft\images\marble3a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953" y="6558130"/>
            <a:ext cx="890178" cy="2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\\data1\Staff\akilker\Mike Hyter PPTs\Microsoft\images\marble2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543" y="5706087"/>
            <a:ext cx="996999" cy="99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\\data1\Staff\akilker\Mike Hyter PPTs\Microsoft\images\PowerofChoic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28" y="5895773"/>
            <a:ext cx="4682336" cy="8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data1\Staff\akilker\Mike Hyter PPTs\Microsoft\images\marble1a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156" y="6953181"/>
            <a:ext cx="1450990" cy="3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data1\Staff\akilker\Mike Hyter PPTs\Microsoft\images\marble1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5671454"/>
            <a:ext cx="1513303" cy="15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\\data1\Staff\akilker\Mike Hyter PPTs\Microsoft\images\marbleREDa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909" y="6429493"/>
            <a:ext cx="943588" cy="2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\\data1\Staff\akilker\Mike Hyter PPTs\Microsoft\images\marbleRED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375" y="5783785"/>
            <a:ext cx="818964" cy="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8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eneric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166" y="1066800"/>
            <a:ext cx="8668233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09799"/>
            <a:ext cx="8686800" cy="3573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7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37B8-9477-4991-9227-46688FA13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3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" y="910590"/>
            <a:ext cx="8686800" cy="445769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>
                <a:solidFill>
                  <a:schemeClr val="tx2"/>
                </a:solidFill>
              </a:rPr>
              <a:t>It’s n</a:t>
            </a:r>
            <a:r>
              <a:rPr lang="en-US" b="1" dirty="0" smtClean="0">
                <a:solidFill>
                  <a:schemeClr val="tx2"/>
                </a:solidFill>
              </a:rPr>
              <a:t>ot </a:t>
            </a: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dirty="0" smtClean="0">
                <a:solidFill>
                  <a:schemeClr val="tx2"/>
                </a:solidFill>
              </a:rPr>
              <a:t>stimulus</a:t>
            </a:r>
            <a:r>
              <a:rPr lang="en-US" b="1" dirty="0">
                <a:solidFill>
                  <a:schemeClr val="tx2"/>
                </a:solidFill>
              </a:rPr>
              <a:t>, i</a:t>
            </a:r>
            <a:r>
              <a:rPr lang="en-US" b="1" dirty="0" smtClean="0">
                <a:solidFill>
                  <a:schemeClr val="tx2"/>
                </a:solidFill>
              </a:rPr>
              <a:t>t’s </a:t>
            </a: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dirty="0" smtClean="0">
                <a:solidFill>
                  <a:schemeClr val="tx2"/>
                </a:solidFill>
              </a:rPr>
              <a:t>response.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ubtitle 2"/>
          <p:cNvSpPr txBox="1">
            <a:spLocks/>
          </p:cNvSpPr>
          <p:nvPr/>
        </p:nvSpPr>
        <p:spPr>
          <a:xfrm>
            <a:off x="2133601" y="1356359"/>
            <a:ext cx="6527798" cy="838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Confidence based on the belief that you can learn is boundless.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69901" y="2255518"/>
            <a:ext cx="4787900" cy="8001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Don’t confuse working hard with working effectively.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900" y="3939538"/>
            <a:ext cx="54229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If you’re not getting the outcome you want, use a different approach.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556000" y="3116578"/>
            <a:ext cx="5105398" cy="762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Others don’t connect with a title, they connect with a person.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467100" y="4787899"/>
            <a:ext cx="5181601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What incentive do you give others to support you and your ideas?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042" y="5764032"/>
            <a:ext cx="4743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Presented by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181242" y="6288642"/>
            <a:ext cx="4743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</a:t>
            </a:r>
            <a:r>
              <a:rPr lang="en-US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2011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02809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1398" y="1570717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318" y="3276600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162518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318" y="5000718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478315" y="911164"/>
            <a:ext cx="8686800" cy="4457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chemeClr val="tx2"/>
                </a:solidFill>
              </a:rPr>
              <a:t>It’s not the stimulus, it’s the response.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129316" y="1356933"/>
            <a:ext cx="6527798" cy="838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Confidence based on the belief that you can learn is boundless.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465616" y="2256092"/>
            <a:ext cx="4787900" cy="8001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Don’t confuse working hard with working effectively.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465615" y="3940112"/>
            <a:ext cx="54229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If you’re not getting the outcome you want, use a different approach.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3551715" y="3117152"/>
            <a:ext cx="5105398" cy="762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Others don’t connect with a title, they connect with a person.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462815" y="4788473"/>
            <a:ext cx="5181601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What incentive do you give others to support you and your ideas?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6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5" y="903383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113" y="1571291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5" y="2438974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033" y="3277174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5" y="4163092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033" y="5001292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8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8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8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8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8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6" dur="8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0" dur="8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2" dur="8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2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3" presetClass="path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6" dur="8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8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3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2" dur="8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4" dur="8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3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1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8" dur="8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0" dur="8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4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4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42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42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5" presetClass="path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4" dur="8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5" presetClass="path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6" dur="8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4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4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3" presetClass="path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0" dur="8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3" presetClass="path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2" dur="8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5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5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1" nodeType="withEffect">
                                  <p:stCondLst>
                                    <p:cond delay="54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54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5" presetClass="path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6" dur="8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5" presetClass="path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8" dur="8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6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1" nodeType="withEffect">
                                  <p:stCondLst>
                                    <p:cond delay="60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60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3" presetClass="path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2" dur="8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3" presetClass="pat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4" dur="8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2" nodeType="withEffect">
                                  <p:stCondLst>
                                    <p:cond delay="6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6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66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66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5" presetClass="path" presetSubtype="0" fill="hold" grpId="0" nodeType="withEffect">
                                  <p:stCondLst>
                                    <p:cond delay="6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8" dur="8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35" presetClass="path" presetSubtype="0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0" dur="8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7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7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2" nodeType="withEffect">
                                  <p:stCondLst>
                                    <p:cond delay="7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7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7" grpId="1"/>
      <p:bldP spid="17" grpId="2"/>
      <p:bldP spid="18" grpId="0"/>
      <p:bldP spid="18" grpId="1"/>
      <p:bldP spid="30" grpId="0" build="p"/>
      <p:bldP spid="30" grpId="1" build="p"/>
      <p:bldP spid="30" grpId="2" build="p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 bwMode="gray">
          <a:xfrm>
            <a:off x="1828800" y="1676400"/>
            <a:ext cx="485775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defTabSz="914400" eaLnBrk="0" hangingPunct="0">
              <a:lnSpc>
                <a:spcPct val="95000"/>
              </a:lnSpc>
              <a:defRPr/>
            </a:pPr>
            <a:r>
              <a:rPr lang="en-US" sz="16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YOU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43000" y="3429000"/>
            <a:ext cx="6629400" cy="1143000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chemeClr val="tx2"/>
                </a:solidFill>
                <a:latin typeface="Arial" pitchFamily="34" charset="0"/>
              </a:rPr>
              <a:t>…are the key</a:t>
            </a:r>
            <a:endParaRPr lang="en-US" sz="8000" b="1" dirty="0">
              <a:solidFill>
                <a:schemeClr val="tx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5417 -3.33333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 bwMode="gray">
          <a:xfrm>
            <a:off x="787400" y="2146300"/>
            <a:ext cx="622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  <a:defRPr/>
            </a:pPr>
            <a:r>
              <a:rPr lang="en-US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Calibri" pitchFamily="34" charset="0"/>
              </a:rPr>
              <a:t>the </a:t>
            </a:r>
            <a:r>
              <a:rPr lang="en-US" sz="4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Calibri" pitchFamily="34" charset="0"/>
              </a:rPr>
              <a:t>keys to </a:t>
            </a:r>
            <a:r>
              <a:rPr lang="en-US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Calibri" pitchFamily="34" charset="0"/>
              </a:rPr>
              <a:t>success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514600"/>
            <a:ext cx="8229600" cy="18288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 smtClean="0">
                <a:solidFill>
                  <a:schemeClr val="tx2"/>
                </a:solidFill>
              </a:rPr>
              <a:t>SUCCESS</a:t>
            </a:r>
            <a:endParaRPr lang="en-US" sz="1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5417 -3.33333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9851" y="3243492"/>
            <a:ext cx="3628130" cy="26505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0"/>
          <p:cNvGrpSpPr/>
          <p:nvPr/>
        </p:nvGrpSpPr>
        <p:grpSpPr>
          <a:xfrm>
            <a:off x="2922679" y="0"/>
            <a:ext cx="3185553" cy="3183979"/>
            <a:chOff x="2734508" y="1219200"/>
            <a:chExt cx="2422814" cy="24216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Freeform 24"/>
            <p:cNvSpPr/>
            <p:nvPr/>
          </p:nvSpPr>
          <p:spPr bwMode="auto">
            <a:xfrm>
              <a:off x="2736850" y="1219200"/>
              <a:ext cx="2420472" cy="2421617"/>
            </a:xfrm>
            <a:custGeom>
              <a:avLst/>
              <a:gdLst>
                <a:gd name="connsiteX0" fmla="*/ 0 w 2738571"/>
                <a:gd name="connsiteY0" fmla="*/ 1369286 h 2738571"/>
                <a:gd name="connsiteX1" fmla="*/ 401056 w 2738571"/>
                <a:gd name="connsiteY1" fmla="*/ 401055 h 2738571"/>
                <a:gd name="connsiteX2" fmla="*/ 1369288 w 2738571"/>
                <a:gd name="connsiteY2" fmla="*/ 2 h 2738571"/>
                <a:gd name="connsiteX3" fmla="*/ 2337519 w 2738571"/>
                <a:gd name="connsiteY3" fmla="*/ 401058 h 2738571"/>
                <a:gd name="connsiteX4" fmla="*/ 2738572 w 2738571"/>
                <a:gd name="connsiteY4" fmla="*/ 1369290 h 2738571"/>
                <a:gd name="connsiteX5" fmla="*/ 2337517 w 2738571"/>
                <a:gd name="connsiteY5" fmla="*/ 2337522 h 2738571"/>
                <a:gd name="connsiteX6" fmla="*/ 1369285 w 2738571"/>
                <a:gd name="connsiteY6" fmla="*/ 2738576 h 2738571"/>
                <a:gd name="connsiteX7" fmla="*/ 401054 w 2738571"/>
                <a:gd name="connsiteY7" fmla="*/ 2337521 h 2738571"/>
                <a:gd name="connsiteX8" fmla="*/ 0 w 2738571"/>
                <a:gd name="connsiteY8" fmla="*/ 1369289 h 2738571"/>
                <a:gd name="connsiteX9" fmla="*/ 0 w 2738571"/>
                <a:gd name="connsiteY9" fmla="*/ 1369286 h 273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571" h="2738571">
                  <a:moveTo>
                    <a:pt x="0" y="1369286"/>
                  </a:moveTo>
                  <a:cubicBezTo>
                    <a:pt x="0" y="1006129"/>
                    <a:pt x="144265" y="657845"/>
                    <a:pt x="401056" y="401055"/>
                  </a:cubicBezTo>
                  <a:cubicBezTo>
                    <a:pt x="657847" y="144264"/>
                    <a:pt x="1006131" y="1"/>
                    <a:pt x="1369288" y="2"/>
                  </a:cubicBezTo>
                  <a:cubicBezTo>
                    <a:pt x="1732445" y="2"/>
                    <a:pt x="2080729" y="144267"/>
                    <a:pt x="2337519" y="401058"/>
                  </a:cubicBezTo>
                  <a:cubicBezTo>
                    <a:pt x="2594310" y="657849"/>
                    <a:pt x="2738573" y="1006133"/>
                    <a:pt x="2738572" y="1369290"/>
                  </a:cubicBezTo>
                  <a:cubicBezTo>
                    <a:pt x="2738572" y="1732447"/>
                    <a:pt x="2594308" y="2080731"/>
                    <a:pt x="2337517" y="2337522"/>
                  </a:cubicBezTo>
                  <a:cubicBezTo>
                    <a:pt x="2080726" y="2594313"/>
                    <a:pt x="1732442" y="2738577"/>
                    <a:pt x="1369285" y="2738576"/>
                  </a:cubicBezTo>
                  <a:cubicBezTo>
                    <a:pt x="1006128" y="2738576"/>
                    <a:pt x="657844" y="2594312"/>
                    <a:pt x="401054" y="2337521"/>
                  </a:cubicBezTo>
                  <a:cubicBezTo>
                    <a:pt x="144263" y="2080730"/>
                    <a:pt x="0" y="1732446"/>
                    <a:pt x="0" y="1369289"/>
                  </a:cubicBezTo>
                  <a:lnTo>
                    <a:pt x="0" y="13692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34508" y="1447800"/>
              <a:ext cx="2420472" cy="351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sz="2400" b="1" dirty="0">
                  <a:solidFill>
                    <a:schemeClr val="bg1"/>
                  </a:solidFill>
                  <a:cs typeface="Arial" pitchFamily="34" charset="0"/>
                </a:rPr>
                <a:t>Technical</a:t>
              </a:r>
              <a:endParaRPr 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0169" y="3525198"/>
            <a:ext cx="3260412" cy="215010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8" name="Group 33"/>
          <p:cNvGrpSpPr/>
          <p:nvPr/>
        </p:nvGrpSpPr>
        <p:grpSpPr>
          <a:xfrm>
            <a:off x="5047126" y="2684930"/>
            <a:ext cx="3182474" cy="3182470"/>
            <a:chOff x="5497514" y="3800941"/>
            <a:chExt cx="2420471" cy="24204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Freeform 28"/>
            <p:cNvSpPr/>
            <p:nvPr/>
          </p:nvSpPr>
          <p:spPr bwMode="auto">
            <a:xfrm>
              <a:off x="5497514" y="3800941"/>
              <a:ext cx="2420471" cy="2420471"/>
            </a:xfrm>
            <a:custGeom>
              <a:avLst/>
              <a:gdLst>
                <a:gd name="connsiteX0" fmla="*/ 0 w 2738571"/>
                <a:gd name="connsiteY0" fmla="*/ 1369286 h 2738571"/>
                <a:gd name="connsiteX1" fmla="*/ 401056 w 2738571"/>
                <a:gd name="connsiteY1" fmla="*/ 401055 h 2738571"/>
                <a:gd name="connsiteX2" fmla="*/ 1369288 w 2738571"/>
                <a:gd name="connsiteY2" fmla="*/ 2 h 2738571"/>
                <a:gd name="connsiteX3" fmla="*/ 2337519 w 2738571"/>
                <a:gd name="connsiteY3" fmla="*/ 401058 h 2738571"/>
                <a:gd name="connsiteX4" fmla="*/ 2738572 w 2738571"/>
                <a:gd name="connsiteY4" fmla="*/ 1369290 h 2738571"/>
                <a:gd name="connsiteX5" fmla="*/ 2337517 w 2738571"/>
                <a:gd name="connsiteY5" fmla="*/ 2337522 h 2738571"/>
                <a:gd name="connsiteX6" fmla="*/ 1369285 w 2738571"/>
                <a:gd name="connsiteY6" fmla="*/ 2738576 h 2738571"/>
                <a:gd name="connsiteX7" fmla="*/ 401054 w 2738571"/>
                <a:gd name="connsiteY7" fmla="*/ 2337521 h 2738571"/>
                <a:gd name="connsiteX8" fmla="*/ 0 w 2738571"/>
                <a:gd name="connsiteY8" fmla="*/ 1369289 h 2738571"/>
                <a:gd name="connsiteX9" fmla="*/ 0 w 2738571"/>
                <a:gd name="connsiteY9" fmla="*/ 1369286 h 273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571" h="2738571">
                  <a:moveTo>
                    <a:pt x="0" y="1369286"/>
                  </a:moveTo>
                  <a:cubicBezTo>
                    <a:pt x="0" y="1006129"/>
                    <a:pt x="144265" y="657845"/>
                    <a:pt x="401056" y="401055"/>
                  </a:cubicBezTo>
                  <a:cubicBezTo>
                    <a:pt x="657847" y="144264"/>
                    <a:pt x="1006131" y="1"/>
                    <a:pt x="1369288" y="2"/>
                  </a:cubicBezTo>
                  <a:cubicBezTo>
                    <a:pt x="1732445" y="2"/>
                    <a:pt x="2080729" y="144267"/>
                    <a:pt x="2337519" y="401058"/>
                  </a:cubicBezTo>
                  <a:cubicBezTo>
                    <a:pt x="2594310" y="657849"/>
                    <a:pt x="2738573" y="1006133"/>
                    <a:pt x="2738572" y="1369290"/>
                  </a:cubicBezTo>
                  <a:cubicBezTo>
                    <a:pt x="2738572" y="1732447"/>
                    <a:pt x="2594308" y="2080731"/>
                    <a:pt x="2337517" y="2337522"/>
                  </a:cubicBezTo>
                  <a:cubicBezTo>
                    <a:pt x="2080726" y="2594313"/>
                    <a:pt x="1732442" y="2738577"/>
                    <a:pt x="1369285" y="2738576"/>
                  </a:cubicBezTo>
                  <a:cubicBezTo>
                    <a:pt x="1006128" y="2738576"/>
                    <a:pt x="657844" y="2594312"/>
                    <a:pt x="401054" y="2337521"/>
                  </a:cubicBezTo>
                  <a:cubicBezTo>
                    <a:pt x="144263" y="2080730"/>
                    <a:pt x="0" y="1732446"/>
                    <a:pt x="0" y="1369289"/>
                  </a:cubicBezTo>
                  <a:lnTo>
                    <a:pt x="0" y="1369286"/>
                  </a:lnTo>
                  <a:close/>
                </a:path>
              </a:pathLst>
            </a:custGeom>
            <a:gradFill flip="none" rotWithShape="1">
              <a:gsLst>
                <a:gs pos="33000">
                  <a:srgbClr val="C00000"/>
                </a:gs>
                <a:gs pos="100000">
                  <a:srgbClr val="EE9292">
                    <a:alpha val="31000"/>
                  </a:srgbClr>
                </a:gs>
              </a:gsLst>
              <a:lin ang="13500000" scaled="1"/>
              <a:tileRect/>
            </a:gra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97514" y="5625514"/>
              <a:ext cx="2420467" cy="351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sz="2400" b="1" dirty="0">
                  <a:solidFill>
                    <a:schemeClr val="bg1"/>
                  </a:solidFill>
                  <a:cs typeface="Arial" pitchFamily="34" charset="0"/>
                </a:rPr>
                <a:t>Influential</a:t>
              </a:r>
              <a:endParaRPr 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22"/>
          <p:cNvGrpSpPr/>
          <p:nvPr/>
        </p:nvGrpSpPr>
        <p:grpSpPr>
          <a:xfrm>
            <a:off x="762000" y="2684930"/>
            <a:ext cx="3188766" cy="3182470"/>
            <a:chOff x="258620" y="3775540"/>
            <a:chExt cx="2425255" cy="24204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2" name="Freeform 31"/>
            <p:cNvSpPr/>
            <p:nvPr/>
          </p:nvSpPr>
          <p:spPr bwMode="auto">
            <a:xfrm>
              <a:off x="258620" y="3775540"/>
              <a:ext cx="2420472" cy="2420471"/>
            </a:xfrm>
            <a:custGeom>
              <a:avLst/>
              <a:gdLst>
                <a:gd name="connsiteX0" fmla="*/ 0 w 2738571"/>
                <a:gd name="connsiteY0" fmla="*/ 1369286 h 2738571"/>
                <a:gd name="connsiteX1" fmla="*/ 401056 w 2738571"/>
                <a:gd name="connsiteY1" fmla="*/ 401055 h 2738571"/>
                <a:gd name="connsiteX2" fmla="*/ 1369288 w 2738571"/>
                <a:gd name="connsiteY2" fmla="*/ 2 h 2738571"/>
                <a:gd name="connsiteX3" fmla="*/ 2337519 w 2738571"/>
                <a:gd name="connsiteY3" fmla="*/ 401058 h 2738571"/>
                <a:gd name="connsiteX4" fmla="*/ 2738572 w 2738571"/>
                <a:gd name="connsiteY4" fmla="*/ 1369290 h 2738571"/>
                <a:gd name="connsiteX5" fmla="*/ 2337517 w 2738571"/>
                <a:gd name="connsiteY5" fmla="*/ 2337522 h 2738571"/>
                <a:gd name="connsiteX6" fmla="*/ 1369285 w 2738571"/>
                <a:gd name="connsiteY6" fmla="*/ 2738576 h 2738571"/>
                <a:gd name="connsiteX7" fmla="*/ 401054 w 2738571"/>
                <a:gd name="connsiteY7" fmla="*/ 2337521 h 2738571"/>
                <a:gd name="connsiteX8" fmla="*/ 0 w 2738571"/>
                <a:gd name="connsiteY8" fmla="*/ 1369289 h 2738571"/>
                <a:gd name="connsiteX9" fmla="*/ 0 w 2738571"/>
                <a:gd name="connsiteY9" fmla="*/ 1369286 h 273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571" h="2738571">
                  <a:moveTo>
                    <a:pt x="0" y="1369286"/>
                  </a:moveTo>
                  <a:cubicBezTo>
                    <a:pt x="0" y="1006129"/>
                    <a:pt x="144265" y="657845"/>
                    <a:pt x="401056" y="401055"/>
                  </a:cubicBezTo>
                  <a:cubicBezTo>
                    <a:pt x="657847" y="144264"/>
                    <a:pt x="1006131" y="1"/>
                    <a:pt x="1369288" y="2"/>
                  </a:cubicBezTo>
                  <a:cubicBezTo>
                    <a:pt x="1732445" y="2"/>
                    <a:pt x="2080729" y="144267"/>
                    <a:pt x="2337519" y="401058"/>
                  </a:cubicBezTo>
                  <a:cubicBezTo>
                    <a:pt x="2594310" y="657849"/>
                    <a:pt x="2738573" y="1006133"/>
                    <a:pt x="2738572" y="1369290"/>
                  </a:cubicBezTo>
                  <a:cubicBezTo>
                    <a:pt x="2738572" y="1732447"/>
                    <a:pt x="2594308" y="2080731"/>
                    <a:pt x="2337517" y="2337522"/>
                  </a:cubicBezTo>
                  <a:cubicBezTo>
                    <a:pt x="2080726" y="2594313"/>
                    <a:pt x="1732442" y="2738577"/>
                    <a:pt x="1369285" y="2738576"/>
                  </a:cubicBezTo>
                  <a:cubicBezTo>
                    <a:pt x="1006128" y="2738576"/>
                    <a:pt x="657844" y="2594312"/>
                    <a:pt x="401054" y="2337521"/>
                  </a:cubicBezTo>
                  <a:cubicBezTo>
                    <a:pt x="144263" y="2080730"/>
                    <a:pt x="0" y="1732446"/>
                    <a:pt x="0" y="1369289"/>
                  </a:cubicBezTo>
                  <a:lnTo>
                    <a:pt x="0" y="1369286"/>
                  </a:lnTo>
                  <a:close/>
                </a:path>
              </a:pathLst>
            </a:custGeom>
            <a:gradFill flip="none" rotWithShape="1">
              <a:gsLst>
                <a:gs pos="26000">
                  <a:schemeClr val="accent3"/>
                </a:gs>
                <a:gs pos="100000">
                  <a:schemeClr val="accent3">
                    <a:lumMod val="40000"/>
                    <a:lumOff val="60000"/>
                    <a:alpha val="30000"/>
                  </a:schemeClr>
                </a:gs>
              </a:gsLst>
              <a:lin ang="18900000" scaled="1"/>
              <a:tileRect/>
            </a:gra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3404" y="5602567"/>
              <a:ext cx="2420471" cy="351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sz="2400" b="1" dirty="0">
                  <a:solidFill>
                    <a:schemeClr val="bg1"/>
                  </a:solidFill>
                  <a:cs typeface="Arial" pitchFamily="34" charset="0"/>
                </a:rPr>
                <a:t>Relational</a:t>
              </a:r>
              <a:endParaRPr 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1757" y="3372262"/>
            <a:ext cx="3293206" cy="22607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5" name="Freeform 34"/>
          <p:cNvSpPr/>
          <p:nvPr/>
        </p:nvSpPr>
        <p:spPr>
          <a:xfrm>
            <a:off x="4000500" y="2844800"/>
            <a:ext cx="1028700" cy="949325"/>
          </a:xfrm>
          <a:custGeom>
            <a:avLst/>
            <a:gdLst>
              <a:gd name="connsiteX0" fmla="*/ 100012 w 1400175"/>
              <a:gd name="connsiteY0" fmla="*/ 1104900 h 1292225"/>
              <a:gd name="connsiteX1" fmla="*/ 700087 w 1400175"/>
              <a:gd name="connsiteY1" fmla="*/ 0 h 1292225"/>
              <a:gd name="connsiteX2" fmla="*/ 1300162 w 1400175"/>
              <a:gd name="connsiteY2" fmla="*/ 1104900 h 1292225"/>
              <a:gd name="connsiteX3" fmla="*/ 100012 w 1400175"/>
              <a:gd name="connsiteY3" fmla="*/ 1104900 h 129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175" h="1292225">
                <a:moveTo>
                  <a:pt x="100012" y="1104900"/>
                </a:moveTo>
                <a:cubicBezTo>
                  <a:pt x="0" y="920750"/>
                  <a:pt x="500062" y="0"/>
                  <a:pt x="700087" y="0"/>
                </a:cubicBezTo>
                <a:cubicBezTo>
                  <a:pt x="900112" y="0"/>
                  <a:pt x="1400175" y="917575"/>
                  <a:pt x="1300162" y="1104900"/>
                </a:cubicBezTo>
                <a:cubicBezTo>
                  <a:pt x="1200149" y="1292225"/>
                  <a:pt x="200024" y="1289050"/>
                  <a:pt x="100012" y="110490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0.081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11337 -0.0414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" y="-2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11528 -0.04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0" y="1371600"/>
            <a:ext cx="9144000" cy="3429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mmencement speakers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716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2122"/>
            <a:ext cx="9144000" cy="6100936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\\data1\Staff\akilker\Mike Hyter PPTs\Microsoft\images\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209921"/>
            <a:ext cx="9352313" cy="6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\\data1\Staff\akilker\Mike Hyter PPTs\Microsoft\images\marble4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752" y="6327508"/>
            <a:ext cx="436187" cy="1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\\data1\Staff\akilker\Mike Hyter PPTs\Microsoft\images\marbl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40" y="5904565"/>
            <a:ext cx="489597" cy="4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\\data1\Staff\akilker\Mike Hyter PPTs\Microsoft\images\marble2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600" y="6415921"/>
            <a:ext cx="961392" cy="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\\data1\Staff\akilker\Mike Hyter PPTs\Microsoft\images\marble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929" y="5837196"/>
            <a:ext cx="712142" cy="71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\\data1\Staff\akilker\Mike Hyter PPTs\Microsoft\images\marble3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953" y="6558130"/>
            <a:ext cx="890178" cy="2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\\data1\Staff\akilker\Mike Hyter PPTs\Microsoft\images\marble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543" y="5706087"/>
            <a:ext cx="996999" cy="99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\\data1\Staff\akilker\Mike Hyter PPTs\Microsoft\images\PowerofChoic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28" y="5895773"/>
            <a:ext cx="4682336" cy="8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\\data1\Staff\akilker\Mike Hyter PPTs\Microsoft\images\marble1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156" y="6953181"/>
            <a:ext cx="1450990" cy="3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\\data1\Staff\akilker\Mike Hyter PPTs\Microsoft\images\marble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5671454"/>
            <a:ext cx="1513303" cy="15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\\data1\Staff\akilker\Mike Hyter PPTs\Microsoft\images\marbleRED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909" y="6429493"/>
            <a:ext cx="943588" cy="2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375" y="5783785"/>
            <a:ext cx="818964" cy="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8861" y="1676400"/>
            <a:ext cx="5612272" cy="2667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  <a:spcBef>
                <a:spcPts val="600"/>
              </a:spcBef>
            </a:pPr>
            <a:r>
              <a:rPr lang="en-US" sz="2200" b="1" dirty="0">
                <a:ln w="50800"/>
                <a:solidFill>
                  <a:schemeClr val="tx2"/>
                </a:solidFill>
              </a:rPr>
              <a:t>“You have tremendous freedom to choose how to think, interpret and respond in any given </a:t>
            </a:r>
            <a:r>
              <a:rPr lang="en-US" sz="2200" b="1" dirty="0" smtClean="0">
                <a:ln w="50800"/>
                <a:solidFill>
                  <a:schemeClr val="tx2"/>
                </a:solidFill>
              </a:rPr>
              <a:t>situation. Through </a:t>
            </a:r>
            <a:r>
              <a:rPr lang="en-US" sz="2200" b="1" dirty="0">
                <a:ln w="50800"/>
                <a:solidFill>
                  <a:schemeClr val="tx2"/>
                </a:solidFill>
              </a:rPr>
              <a:t>this choice, you have the power to create and change </a:t>
            </a:r>
            <a:r>
              <a:rPr lang="en-US" sz="2200" b="1" dirty="0" smtClean="0">
                <a:ln w="50800"/>
                <a:solidFill>
                  <a:schemeClr val="tx2"/>
                </a:solidFill>
              </a:rPr>
              <a:t>conditions”</a:t>
            </a:r>
            <a:r>
              <a:rPr lang="en-US" dirty="0">
                <a:ln w="50800"/>
                <a:solidFill>
                  <a:schemeClr val="tx2"/>
                </a:solidFill>
              </a:rPr>
              <a:t/>
            </a:r>
            <a:br>
              <a:rPr lang="en-US" dirty="0">
                <a:ln w="50800"/>
                <a:solidFill>
                  <a:schemeClr val="tx2"/>
                </a:solidFill>
              </a:rPr>
            </a:br>
            <a:r>
              <a:rPr lang="en-US" dirty="0" smtClean="0">
                <a:ln w="50800"/>
                <a:solidFill>
                  <a:schemeClr val="tx2"/>
                </a:solidFill>
              </a:rPr>
              <a:t>                                      Adapted </a:t>
            </a:r>
            <a:r>
              <a:rPr lang="en-US" dirty="0">
                <a:ln w="50800"/>
                <a:solidFill>
                  <a:schemeClr val="tx2"/>
                </a:solidFill>
              </a:rPr>
              <a:t>from Maya Angelou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" y="910590"/>
            <a:ext cx="8686800" cy="445769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>
                <a:solidFill>
                  <a:schemeClr val="tx2"/>
                </a:solidFill>
              </a:rPr>
              <a:t>It’s n</a:t>
            </a:r>
            <a:r>
              <a:rPr lang="en-US" b="1" dirty="0" smtClean="0">
                <a:solidFill>
                  <a:schemeClr val="tx2"/>
                </a:solidFill>
              </a:rPr>
              <a:t>ot </a:t>
            </a: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dirty="0" smtClean="0">
                <a:solidFill>
                  <a:schemeClr val="tx2"/>
                </a:solidFill>
              </a:rPr>
              <a:t>stimulus</a:t>
            </a:r>
            <a:r>
              <a:rPr lang="en-US" b="1" dirty="0">
                <a:solidFill>
                  <a:schemeClr val="tx2"/>
                </a:solidFill>
              </a:rPr>
              <a:t>, i</a:t>
            </a:r>
            <a:r>
              <a:rPr lang="en-US" b="1" dirty="0" smtClean="0">
                <a:solidFill>
                  <a:schemeClr val="tx2"/>
                </a:solidFill>
              </a:rPr>
              <a:t>t’s </a:t>
            </a: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dirty="0" smtClean="0">
                <a:solidFill>
                  <a:schemeClr val="tx2"/>
                </a:solidFill>
              </a:rPr>
              <a:t>response.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ubtitle 2"/>
          <p:cNvSpPr txBox="1">
            <a:spLocks/>
          </p:cNvSpPr>
          <p:nvPr/>
        </p:nvSpPr>
        <p:spPr>
          <a:xfrm>
            <a:off x="2133601" y="1356359"/>
            <a:ext cx="6527798" cy="838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Confidence based on the belief that you can learn is boundless.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69901" y="2255518"/>
            <a:ext cx="4787900" cy="8001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Don’t confuse working hard with working effectively.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900" y="3939538"/>
            <a:ext cx="54229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If you’re not getting the outcome you want, use a different approach.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556000" y="3116578"/>
            <a:ext cx="5105398" cy="762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Others don’t connect with a title, they connect with a person.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467100" y="4787899"/>
            <a:ext cx="5181601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What incentive do you give others to support you and your ideas?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042" y="5764032"/>
            <a:ext cx="4743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Presented by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181242" y="6288642"/>
            <a:ext cx="4743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June 19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02809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1398" y="1570717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318" y="3276600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162518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318" y="5000718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478315" y="911164"/>
            <a:ext cx="8686800" cy="4457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chemeClr val="tx2"/>
                </a:solidFill>
              </a:rPr>
              <a:t>It’s not the stimulus, it’s the response.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129316" y="1356933"/>
            <a:ext cx="6527798" cy="838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Confidence based on the belief that you can learn is boundless.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465616" y="2256092"/>
            <a:ext cx="4787900" cy="8001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Don’t confuse working hard with working effectively.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465615" y="3940112"/>
            <a:ext cx="54229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If you’re not getting the outcome you want, use a different approach.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3551715" y="3117152"/>
            <a:ext cx="5105398" cy="762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Others don’t connect with a title, they connect with a person.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462815" y="4788473"/>
            <a:ext cx="5181601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2"/>
                </a:solidFill>
              </a:rPr>
              <a:t>What incentive do you give others to support you and your ideas?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6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5" y="903383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113" y="1571291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5" y="2438974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033" y="3277174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5" y="4163092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033" y="5001292"/>
            <a:ext cx="409482" cy="40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8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8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8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8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8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6" dur="8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0" dur="8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2" dur="8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2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3" presetClass="path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6" dur="8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8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2" nodeType="withEffect">
                                  <p:stCondLst>
                                    <p:cond delay="3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2" dur="8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4" dur="8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3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1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8" dur="8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0" dur="8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4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4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42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42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5" presetClass="path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4" dur="8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5" presetClass="path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6" dur="8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4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4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3" presetClass="path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0" dur="8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3" presetClass="path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2" dur="8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5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5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1" nodeType="withEffect">
                                  <p:stCondLst>
                                    <p:cond delay="54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54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5" presetClass="path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6" dur="8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5" presetClass="path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8" dur="8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6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1" nodeType="withEffect">
                                  <p:stCondLst>
                                    <p:cond delay="60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60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3" presetClass="path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2" dur="8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3" presetClass="pat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4" dur="8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2" nodeType="withEffect">
                                  <p:stCondLst>
                                    <p:cond delay="6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6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66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66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5" presetClass="path" presetSubtype="0" fill="hold" grpId="0" nodeType="withEffect">
                                  <p:stCondLst>
                                    <p:cond delay="6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8" dur="8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35" presetClass="path" presetSubtype="0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0" dur="8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7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7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7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7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7" grpId="0"/>
      <p:bldP spid="17" grpId="1"/>
      <p:bldP spid="18" grpId="0"/>
      <p:bldP spid="18" grpId="1"/>
      <p:bldP spid="30" grpId="0" build="p"/>
      <p:bldP spid="30" grpId="1" build="p"/>
      <p:bldP spid="30" grpId="2" build="p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ata1\Departments\Product_Dev\Design\Novations Stock Photos\People\Groups\Groups - Men and Women\iStock_000007403462Larg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64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 rot="10800000">
            <a:off x="0" y="3733800"/>
            <a:ext cx="9144000" cy="1915886"/>
          </a:xfrm>
          <a:prstGeom prst="rect">
            <a:avLst/>
          </a:prstGeom>
          <a:gradFill>
            <a:gsLst>
              <a:gs pos="81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itle 4"/>
          <p:cNvSpPr>
            <a:spLocks noGrp="1"/>
          </p:cNvSpPr>
          <p:nvPr>
            <p:ph type="ctrTitle"/>
          </p:nvPr>
        </p:nvSpPr>
        <p:spPr>
          <a:xfrm>
            <a:off x="609600" y="4114800"/>
            <a:ext cx="7924800" cy="1318534"/>
          </a:xfrm>
          <a:noFill/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anchor="ctr">
            <a:noAutofit/>
          </a:bodyPr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glow rad="152400">
                    <a:schemeClr val="tx1">
                      <a:lumMod val="85000"/>
                      <a:lumOff val="15000"/>
                      <a:alpha val="70000"/>
                    </a:schemeClr>
                  </a:glow>
                </a:effectLst>
                <a:latin typeface="Arial" charset="0"/>
                <a:ea typeface="Gotham Condensed Book" pitchFamily="1" charset="0"/>
                <a:cs typeface="Gotham Condensed Book" pitchFamily="1" charset="0"/>
              </a:rPr>
              <a:t>“</a:t>
            </a:r>
            <a:r>
              <a:rPr lang="en-US" sz="2400" b="1" spc="300" dirty="0" smtClean="0">
                <a:ln w="1143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glow rad="152400">
                    <a:schemeClr val="tx1">
                      <a:lumMod val="85000"/>
                      <a:lumOff val="15000"/>
                      <a:alpha val="70000"/>
                    </a:schemeClr>
                  </a:glow>
                </a:effectLst>
                <a:latin typeface="Arial" charset="0"/>
                <a:ea typeface="Gotham Condensed Book" pitchFamily="1" charset="0"/>
                <a:cs typeface="Gotham Condensed Book" pitchFamily="1" charset="0"/>
              </a:rPr>
              <a:t>You are capable of learning whatever is necessary to achieve your goals. You are capable of becoming the person you dream to be” –Michael Hyter</a:t>
            </a:r>
            <a:endParaRPr lang="en-US" sz="2400" baseline="30000" dirty="0" smtClean="0">
              <a:ln w="1143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glow rad="152400">
                  <a:schemeClr val="tx1">
                    <a:lumMod val="85000"/>
                    <a:lumOff val="15000"/>
                    <a:alpha val="70000"/>
                  </a:schemeClr>
                </a:glow>
              </a:effectLst>
              <a:latin typeface="Gotham Condensed Book" pitchFamily="1" charset="0"/>
              <a:ea typeface="Gotham Condensed Book" pitchFamily="1" charset="0"/>
              <a:cs typeface="Gotham Condensed Book" pitchFamily="1" charset="0"/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1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44000" cy="685800"/>
            <a:chOff x="0" y="0"/>
            <a:chExt cx="9144000" cy="685800"/>
          </a:xfrm>
        </p:grpSpPr>
        <p:sp>
          <p:nvSpPr>
            <p:cNvPr id="18" name="Rectangle 17"/>
            <p:cNvSpPr/>
            <p:nvPr/>
          </p:nvSpPr>
          <p:spPr>
            <a:xfrm>
              <a:off x="0" y="0"/>
              <a:ext cx="9144000" cy="6858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2" descr="\\data1\Staff\akilker\Mike Hyter PPTs\Microsoft\images\Michael Hyter-1 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7509" y="1143000"/>
            <a:ext cx="3628981" cy="426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are you on a Scale of 1 to 10?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799"/>
            <a:ext cx="6477000" cy="3573985"/>
          </a:xfrm>
        </p:spPr>
        <p:txBody>
          <a:bodyPr/>
          <a:lstStyle/>
          <a:p>
            <a:pPr>
              <a:defRPr/>
            </a:pPr>
            <a:r>
              <a:rPr lang="en-US" sz="4400" b="1" dirty="0" smtClean="0">
                <a:solidFill>
                  <a:schemeClr val="tx2"/>
                </a:solidFill>
                <a:ea typeface="ＭＳ Ｐゴシック" pitchFamily="-28" charset="-128"/>
              </a:rPr>
              <a:t>10</a:t>
            </a:r>
            <a:r>
              <a:rPr lang="en-US" dirty="0" smtClean="0">
                <a:ea typeface="ＭＳ Ｐゴシック" pitchFamily="-28" charset="-128"/>
              </a:rPr>
              <a:t>…</a:t>
            </a:r>
            <a:r>
              <a:rPr lang="en-US" b="1" dirty="0" smtClean="0">
                <a:solidFill>
                  <a:schemeClr val="tx2"/>
                </a:solidFill>
                <a:ea typeface="ＭＳ Ｐゴシック" pitchFamily="-28" charset="-128"/>
              </a:rPr>
              <a:t>Energized</a:t>
            </a:r>
            <a:r>
              <a:rPr lang="en-US" b="1" dirty="0">
                <a:solidFill>
                  <a:schemeClr val="tx2"/>
                </a:solidFill>
                <a:ea typeface="ＭＳ Ｐゴシック" pitchFamily="-28" charset="-128"/>
              </a:rPr>
              <a:t>, Engaged </a:t>
            </a:r>
            <a:r>
              <a:rPr lang="en-US" dirty="0">
                <a:ea typeface="ＭＳ Ｐゴシック" pitchFamily="-28" charset="-128"/>
              </a:rPr>
              <a:t>and see a Bright </a:t>
            </a:r>
            <a:r>
              <a:rPr lang="en-US" dirty="0" smtClean="0">
                <a:ea typeface="ＭＳ Ｐゴシック" pitchFamily="-28" charset="-128"/>
              </a:rPr>
              <a:t/>
            </a:r>
            <a:br>
              <a:rPr lang="en-US" dirty="0" smtClean="0">
                <a:ea typeface="ＭＳ Ｐゴシック" pitchFamily="-28" charset="-128"/>
              </a:rPr>
            </a:br>
            <a:r>
              <a:rPr lang="en-US" dirty="0" smtClean="0">
                <a:ea typeface="ＭＳ Ｐゴシック" pitchFamily="-28" charset="-128"/>
              </a:rPr>
              <a:t>	Future at Microsoft</a:t>
            </a:r>
          </a:p>
          <a:p>
            <a:pPr>
              <a:defRPr/>
            </a:pPr>
            <a:endParaRPr lang="en-US" sz="1000" dirty="0">
              <a:ea typeface="ＭＳ Ｐゴシック" pitchFamily="-28" charset="-128"/>
            </a:endParaRPr>
          </a:p>
          <a:p>
            <a:pPr>
              <a:defRPr/>
            </a:pPr>
            <a:r>
              <a:rPr lang="en-US" sz="4000" b="1" dirty="0" smtClean="0">
                <a:solidFill>
                  <a:schemeClr val="tx2"/>
                </a:solidFill>
                <a:ea typeface="ＭＳ Ｐゴシック" pitchFamily="-28" charset="-128"/>
              </a:rPr>
              <a:t>  </a:t>
            </a:r>
            <a:r>
              <a:rPr lang="en-US" sz="4400" b="1" dirty="0" smtClean="0">
                <a:solidFill>
                  <a:schemeClr val="tx2"/>
                </a:solidFill>
                <a:ea typeface="ＭＳ Ｐゴシック" pitchFamily="-28" charset="-128"/>
              </a:rPr>
              <a:t>1</a:t>
            </a:r>
            <a:r>
              <a:rPr lang="en-US" dirty="0" smtClean="0">
                <a:ea typeface="ＭＳ Ｐゴシック" pitchFamily="-28" charset="-128"/>
              </a:rPr>
              <a:t>…</a:t>
            </a:r>
            <a:r>
              <a:rPr lang="en-US" b="1" dirty="0" smtClean="0">
                <a:solidFill>
                  <a:schemeClr val="tx2"/>
                </a:solidFill>
                <a:ea typeface="ＭＳ Ｐゴシック" pitchFamily="-28" charset="-128"/>
              </a:rPr>
              <a:t>Demoralized, Discouraged </a:t>
            </a:r>
            <a:r>
              <a:rPr lang="en-US" dirty="0" smtClean="0">
                <a:ea typeface="ＭＳ Ｐゴシック" pitchFamily="-28" charset="-128"/>
              </a:rPr>
              <a:t>and ready </a:t>
            </a:r>
            <a:br>
              <a:rPr lang="en-US" dirty="0" smtClean="0">
                <a:ea typeface="ＭＳ Ｐゴシック" pitchFamily="-28" charset="-128"/>
              </a:rPr>
            </a:br>
            <a:r>
              <a:rPr lang="en-US" dirty="0" smtClean="0">
                <a:ea typeface="ＭＳ Ｐゴシック" pitchFamily="-28" charset="-128"/>
              </a:rPr>
              <a:t>	to leave tomorrow?</a:t>
            </a:r>
            <a:endParaRPr lang="en-US" dirty="0">
              <a:ea typeface="ＭＳ Ｐゴシック" pitchFamily="-28" charset="-128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7120287" y="3674842"/>
            <a:ext cx="956912" cy="1430558"/>
            <a:chOff x="8534400" y="3276600"/>
            <a:chExt cx="1219200" cy="1822669"/>
          </a:xfrm>
        </p:grpSpPr>
        <p:sp>
          <p:nvSpPr>
            <p:cNvPr id="10" name="Oval 9"/>
            <p:cNvSpPr/>
            <p:nvPr/>
          </p:nvSpPr>
          <p:spPr>
            <a:xfrm>
              <a:off x="8534400" y="3276600"/>
              <a:ext cx="1219200" cy="1219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18900000">
              <a:off x="8589405" y="4022732"/>
              <a:ext cx="1109192" cy="1076537"/>
            </a:xfrm>
            <a:prstGeom prst="arc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871182" y="359217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252182" y="359217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20288" y="2209800"/>
            <a:ext cx="956912" cy="1071892"/>
            <a:chOff x="6172200" y="3130104"/>
            <a:chExt cx="1219200" cy="1365696"/>
          </a:xfrm>
        </p:grpSpPr>
        <p:sp>
          <p:nvSpPr>
            <p:cNvPr id="14" name="Oval 13"/>
            <p:cNvSpPr/>
            <p:nvPr/>
          </p:nvSpPr>
          <p:spPr>
            <a:xfrm>
              <a:off x="6172200" y="3276600"/>
              <a:ext cx="1219200" cy="1219200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8100000">
              <a:off x="6243386" y="3130104"/>
              <a:ext cx="1109192" cy="1076537"/>
            </a:xfrm>
            <a:prstGeom prst="arc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508982" y="359217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889982" y="359217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7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data1\Departments\Product_Dev\Design\Novations Stock Photos\People\Singles\Men\dv765051_2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84" b="17605"/>
          <a:stretch/>
        </p:blipFill>
        <p:spPr bwMode="auto">
          <a:xfrm>
            <a:off x="5380652" y="1795829"/>
            <a:ext cx="3778430" cy="44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Gap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a typeface="ＭＳ Ｐゴシック" pitchFamily="-28" charset="-128"/>
              </a:rPr>
              <a:t>What are the obstacles?</a:t>
            </a:r>
          </a:p>
          <a:p>
            <a:pPr>
              <a:defRPr/>
            </a:pPr>
            <a:r>
              <a:rPr lang="en-US" dirty="0" smtClean="0">
                <a:ea typeface="ＭＳ Ｐゴシック" pitchFamily="-28" charset="-128"/>
              </a:rPr>
              <a:t>Organizational, Interpersonal, </a:t>
            </a:r>
            <a:br>
              <a:rPr lang="en-US" dirty="0" smtClean="0">
                <a:ea typeface="ＭＳ Ｐゴシック" pitchFamily="-28" charset="-128"/>
              </a:rPr>
            </a:br>
            <a:r>
              <a:rPr lang="en-US" dirty="0" smtClean="0">
                <a:ea typeface="ＭＳ Ｐゴシック" pitchFamily="-28" charset="-128"/>
              </a:rPr>
              <a:t>and Personal?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\\data1\Staff\akilker\Mike Hyter PPTs\Microsoft\images\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209921"/>
            <a:ext cx="9352313" cy="6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\\data1\Staff\akilker\Mike Hyter PPTs\Microsoft\images\marble4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752" y="6327508"/>
            <a:ext cx="436187" cy="1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\\data1\Staff\akilker\Mike Hyter PPTs\Microsoft\images\marbl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40" y="5904565"/>
            <a:ext cx="489597" cy="4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\\data1\Staff\akilker\Mike Hyter PPTs\Microsoft\images\marble2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600" y="6415921"/>
            <a:ext cx="961392" cy="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\\data1\Staff\akilker\Mike Hyter PPTs\Microsoft\images\marble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929" y="5837196"/>
            <a:ext cx="712142" cy="71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\\data1\Staff\akilker\Mike Hyter PPTs\Microsoft\images\marble3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953" y="6558130"/>
            <a:ext cx="890178" cy="2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\\data1\Staff\akilker\Mike Hyter PPTs\Microsoft\images\marble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543" y="5706087"/>
            <a:ext cx="996999" cy="99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\\data1\Staff\akilker\Mike Hyter PPTs\Microsoft\images\PowerofChoic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28" y="5895773"/>
            <a:ext cx="4682336" cy="8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\\data1\Staff\akilker\Mike Hyter PPTs\Microsoft\images\marble1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156" y="6953181"/>
            <a:ext cx="1450990" cy="3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\\data1\Staff\akilker\Mike Hyter PPTs\Microsoft\images\marble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5671454"/>
            <a:ext cx="1513303" cy="15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\\data1\Staff\akilker\Mike Hyter PPTs\Microsoft\images\marbleRED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909" y="6429493"/>
            <a:ext cx="943588" cy="2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375" y="5783785"/>
            <a:ext cx="818964" cy="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28600" y="2209800"/>
            <a:ext cx="8686800" cy="3573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a typeface="ＭＳ Ｐゴシック" pitchFamily="-28" charset="-128"/>
              </a:rPr>
              <a:t>What keeps you here?</a:t>
            </a:r>
          </a:p>
          <a:p>
            <a:pPr>
              <a:defRPr/>
            </a:pPr>
            <a:r>
              <a:rPr lang="en-US" dirty="0" smtClean="0">
                <a:ea typeface="ＭＳ Ｐゴシック" pitchFamily="-28" charset="-128"/>
              </a:rPr>
              <a:t>Organizational, Interpersonal, </a:t>
            </a:r>
            <a:br>
              <a:rPr lang="en-US" dirty="0" smtClean="0">
                <a:ea typeface="ＭＳ Ｐゴシック" pitchFamily="-28" charset="-128"/>
              </a:rPr>
            </a:br>
            <a:r>
              <a:rPr lang="en-US" dirty="0" smtClean="0">
                <a:ea typeface="ＭＳ Ｐゴシック" pitchFamily="-28" charset="-128"/>
              </a:rPr>
              <a:t>and Personal?</a:t>
            </a:r>
            <a:endParaRPr lang="en-US" dirty="0">
              <a:ea typeface="ＭＳ Ｐゴシック" pitchFamily="-28" charset="-12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80652" y="1795829"/>
            <a:ext cx="3766178" cy="356992"/>
          </a:xfrm>
          <a:prstGeom prst="rect">
            <a:avLst/>
          </a:prstGeom>
          <a:gradFill>
            <a:gsLst>
              <a:gs pos="5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0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514601"/>
            <a:ext cx="8686800" cy="167639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chemeClr val="tx2"/>
                </a:solidFill>
                <a:ea typeface="ＭＳ Ｐゴシック" pitchFamily="-28" charset="-128"/>
              </a:rPr>
              <a:t>“It’s Not the Stimulus, </a:t>
            </a:r>
            <a:br>
              <a:rPr lang="en-US" sz="4800" b="1" dirty="0" smtClean="0">
                <a:solidFill>
                  <a:schemeClr val="tx2"/>
                </a:solidFill>
                <a:ea typeface="ＭＳ Ｐゴシック" pitchFamily="-28" charset="-128"/>
              </a:rPr>
            </a:br>
            <a:r>
              <a:rPr lang="en-US" sz="4800" b="1" dirty="0" smtClean="0">
                <a:solidFill>
                  <a:schemeClr val="tx2"/>
                </a:solidFill>
                <a:ea typeface="ＭＳ Ｐゴシック" pitchFamily="-28" charset="-128"/>
              </a:rPr>
              <a:t>It’s the Response”</a:t>
            </a:r>
            <a:endParaRPr lang="en-US" sz="4800" b="1" dirty="0">
              <a:solidFill>
                <a:schemeClr val="tx2"/>
              </a:solidFill>
              <a:ea typeface="ＭＳ Ｐゴシック" pitchFamily="-28" charset="-128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Subtitle 2"/>
          <p:cNvSpPr txBox="1">
            <a:spLocks/>
          </p:cNvSpPr>
          <p:nvPr/>
        </p:nvSpPr>
        <p:spPr>
          <a:xfrm>
            <a:off x="457200" y="2445815"/>
            <a:ext cx="7924800" cy="16689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chemeClr val="tx2"/>
                </a:solidFill>
                <a:ea typeface="ＭＳ Ｐゴシック" pitchFamily="-28" charset="-128"/>
              </a:rPr>
              <a:t>That choice can make a difference in how you feel about the company AND how you show up.</a:t>
            </a:r>
          </a:p>
        </p:txBody>
      </p:sp>
    </p:spTree>
    <p:extLst>
      <p:ext uri="{BB962C8B-B14F-4D97-AF65-F5344CB8AC3E}">
        <p14:creationId xmlns:p14="http://schemas.microsoft.com/office/powerpoint/2010/main" val="42886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ata1\Departments\Product_Dev\Design\Novations Stock Photos\People\Singles\Women\8711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328197"/>
            <a:ext cx="3218616" cy="589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Effective Effort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09799"/>
            <a:ext cx="5715000" cy="3573985"/>
          </a:xfrm>
        </p:spPr>
        <p:txBody>
          <a:bodyPr>
            <a:norm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800" dirty="0"/>
              <a:t>Know what you want as an outcome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/>
              <a:t>Focus on what you can control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/>
              <a:t>Work incrementally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800" dirty="0"/>
              <a:t>Work in alignment with </a:t>
            </a:r>
            <a:r>
              <a:rPr lang="en-US" sz="2800" dirty="0" smtClean="0"/>
              <a:t>the </a:t>
            </a:r>
            <a:r>
              <a:rPr lang="en-US" sz="2800" dirty="0"/>
              <a:t>organization’s </a:t>
            </a:r>
            <a:r>
              <a:rPr lang="en-US" sz="2800" dirty="0" smtClean="0"/>
              <a:t>needs</a:t>
            </a:r>
            <a:endParaRPr lang="en-US" sz="6000" b="1" dirty="0" smtClean="0">
              <a:solidFill>
                <a:schemeClr val="tx2"/>
              </a:solidFill>
              <a:ea typeface="ＭＳ Ｐゴシック" pitchFamily="-28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4" descr="\\data1\Staff\akilker\Mike Hyter PPTs\Microsoft\images\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209921"/>
            <a:ext cx="9352313" cy="6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\\data1\Staff\akilker\Mike Hyter PPTs\Microsoft\images\marble4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752" y="6327508"/>
            <a:ext cx="436187" cy="1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\\data1\Staff\akilker\Mike Hyter PPTs\Microsoft\images\marbl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840" y="5904565"/>
            <a:ext cx="489597" cy="4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\\data1\Staff\akilker\Mike Hyter PPTs\Microsoft\images\marble2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600" y="6415921"/>
            <a:ext cx="961392" cy="2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\\data1\Staff\akilker\Mike Hyter PPTs\Microsoft\images\marble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929" y="5837196"/>
            <a:ext cx="712142" cy="71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\\data1\Staff\akilker\Mike Hyter PPTs\Microsoft\images\marble3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953" y="6558130"/>
            <a:ext cx="890178" cy="2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\\data1\Staff\akilker\Mike Hyter PPTs\Microsoft\images\marble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543" y="5706087"/>
            <a:ext cx="996999" cy="99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\\data1\Staff\akilker\Mike Hyter PPTs\Microsoft\images\PowerofChoic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28" y="5895773"/>
            <a:ext cx="4682336" cy="8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\\data1\Staff\akilker\Mike Hyter PPTs\Microsoft\images\marble1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156" y="6953181"/>
            <a:ext cx="1450990" cy="3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data1\Staff\akilker\Mike Hyter PPTs\Microsoft\images\marble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0" y="5671454"/>
            <a:ext cx="1513303" cy="15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\\data1\Staff\akilker\Mike Hyter PPTs\Microsoft\images\marbleRED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909" y="6429493"/>
            <a:ext cx="943588" cy="2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\\data1\Staff\akilker\Mike Hyter PPTs\Microsoft\images\marbleRE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375" y="5783785"/>
            <a:ext cx="818964" cy="8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Effective Effort @ Microsoft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/>
              <a:t>What does </a:t>
            </a:r>
            <a:r>
              <a:rPr lang="en-US" sz="3200" b="1" dirty="0">
                <a:solidFill>
                  <a:schemeClr val="tx2"/>
                </a:solidFill>
              </a:rPr>
              <a:t>Effective Effort </a:t>
            </a:r>
            <a:r>
              <a:rPr lang="en-US" dirty="0"/>
              <a:t>look like at </a:t>
            </a:r>
            <a:r>
              <a:rPr lang="en-US" sz="3200" b="1" dirty="0">
                <a:solidFill>
                  <a:schemeClr val="tx2"/>
                </a:solidFill>
              </a:rPr>
              <a:t>Microsoft</a:t>
            </a:r>
            <a:r>
              <a:rPr lang="en-US" dirty="0"/>
              <a:t>?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/>
              <a:t>Describe someone at Microsoft </a:t>
            </a:r>
            <a:r>
              <a:rPr lang="en-US" sz="3200" b="1" dirty="0">
                <a:solidFill>
                  <a:schemeClr val="tx2"/>
                </a:solidFill>
              </a:rPr>
              <a:t>who makes a difference </a:t>
            </a:r>
            <a:r>
              <a:rPr lang="en-US" dirty="0"/>
              <a:t>for themselves and </a:t>
            </a:r>
            <a:r>
              <a:rPr lang="en-US" dirty="0" smtClean="0"/>
              <a:t>others?</a:t>
            </a:r>
            <a:endParaRPr lang="en-US" dirty="0"/>
          </a:p>
          <a:p>
            <a:pPr marL="342900" indent="-342900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Arial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</a:rPr>
              <a:t>What do they </a:t>
            </a:r>
            <a:r>
              <a:rPr lang="en-US" sz="3200" b="1" dirty="0" smtClean="0">
                <a:solidFill>
                  <a:schemeClr val="tx2"/>
                </a:solidFill>
              </a:rPr>
              <a:t>do?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32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8686800" y="6657974"/>
            <a:ext cx="457200" cy="200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A9137B8-9477-4991-9227-46688FA138B4}" type="slidenum">
              <a:rPr lang="en-US" smtClean="0">
                <a:solidFill>
                  <a:schemeClr val="bg1"/>
                </a:solidFill>
              </a:rPr>
              <a:pPr algn="r"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762000"/>
            <a:chOff x="0" y="0"/>
            <a:chExt cx="9144000" cy="762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762000"/>
            </a:xfrm>
            <a:prstGeom prst="rect">
              <a:avLst/>
            </a:prstGeom>
            <a:gradFill>
              <a:gsLst>
                <a:gs pos="5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akilker\Desktop\MicrosoftLog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7" t="15805" r="1333" b="14388"/>
            <a:stretch/>
          </p:blipFill>
          <p:spPr bwMode="auto">
            <a:xfrm>
              <a:off x="168042" y="119137"/>
              <a:ext cx="1521070" cy="2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228600" y="2682875"/>
            <a:ext cx="70104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ctr" defTabSz="914400" eaLnBrk="0" hangingPunct="0">
              <a:lnSpc>
                <a:spcPct val="95000"/>
              </a:lnSpc>
            </a:pPr>
            <a:r>
              <a:rPr lang="en-US" sz="12000" dirty="0">
                <a:solidFill>
                  <a:schemeClr val="tx2"/>
                </a:solidFill>
                <a:latin typeface="+mj-lt"/>
              </a:rPr>
              <a:t>Efficacy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gray">
          <a:xfrm>
            <a:off x="920750" y="914400"/>
            <a:ext cx="17256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  <a:defRPr/>
            </a:pPr>
            <a:r>
              <a:rPr lang="en-US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Calibri" pitchFamily="34" charset="0"/>
              </a:rPr>
              <a:t>power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gray">
          <a:xfrm>
            <a:off x="3733800" y="2057400"/>
            <a:ext cx="4672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  <a:defRPr/>
            </a:pPr>
            <a:r>
              <a:rPr lang="en-US" sz="4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Calibri" pitchFamily="34" charset="0"/>
              </a:rPr>
              <a:t>desired outcome</a:t>
            </a:r>
          </a:p>
        </p:txBody>
      </p:sp>
    </p:spTree>
    <p:extLst>
      <p:ext uri="{BB962C8B-B14F-4D97-AF65-F5344CB8AC3E}">
        <p14:creationId xmlns:p14="http://schemas.microsoft.com/office/powerpoint/2010/main" val="15841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 0 " pathEditMode="relative" ptsTypes="AA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l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502</Words>
  <Application>Microsoft Office PowerPoint</Application>
  <PresentationFormat>On-screen Show (4:3)</PresentationFormat>
  <Paragraphs>75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Blank</vt:lpstr>
      <vt:lpstr>PowerPoint Presentation</vt:lpstr>
      <vt:lpstr>“You are capable of learning whatever is necessary to achieve your goals. You are capable of becoming the person you dream to be” –Michael Hyter</vt:lpstr>
      <vt:lpstr>PowerPoint Presentation</vt:lpstr>
      <vt:lpstr>Where are you on a Scale of 1 to 10?</vt:lpstr>
      <vt:lpstr>Gap Analysis</vt:lpstr>
      <vt:lpstr>PowerPoint Presentation</vt:lpstr>
      <vt:lpstr>Effective Effort</vt:lpstr>
      <vt:lpstr>Effective Effort @ 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43</cp:revision>
  <dcterms:created xsi:type="dcterms:W3CDTF">2011-06-27T19:10:04Z</dcterms:created>
  <dcterms:modified xsi:type="dcterms:W3CDTF">2011-06-29T19:42:42Z</dcterms:modified>
</cp:coreProperties>
</file>